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6" r:id="rId2"/>
    <p:sldId id="257" r:id="rId3"/>
    <p:sldId id="258" r:id="rId4"/>
    <p:sldId id="296" r:id="rId5"/>
    <p:sldId id="297" r:id="rId6"/>
    <p:sldId id="298" r:id="rId7"/>
    <p:sldId id="259" r:id="rId8"/>
    <p:sldId id="260" r:id="rId9"/>
    <p:sldId id="261" r:id="rId10"/>
    <p:sldId id="277" r:id="rId11"/>
    <p:sldId id="279" r:id="rId12"/>
    <p:sldId id="280" r:id="rId13"/>
    <p:sldId id="281" r:id="rId14"/>
    <p:sldId id="300" r:id="rId15"/>
    <p:sldId id="287" r:id="rId16"/>
    <p:sldId id="288" r:id="rId17"/>
    <p:sldId id="289" r:id="rId18"/>
    <p:sldId id="282" r:id="rId19"/>
    <p:sldId id="283" r:id="rId20"/>
    <p:sldId id="284" r:id="rId21"/>
    <p:sldId id="262" r:id="rId22"/>
    <p:sldId id="301" r:id="rId23"/>
    <p:sldId id="295" r:id="rId24"/>
    <p:sldId id="294" r:id="rId25"/>
    <p:sldId id="267" r:id="rId26"/>
    <p:sldId id="268" r:id="rId27"/>
    <p:sldId id="290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15" autoAdjust="0"/>
    <p:restoredTop sz="86425" autoAdjust="0"/>
  </p:normalViewPr>
  <p:slideViewPr>
    <p:cSldViewPr>
      <p:cViewPr varScale="1">
        <p:scale>
          <a:sx n="68" d="100"/>
          <a:sy n="68" d="100"/>
        </p:scale>
        <p:origin x="-587" y="-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49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013B6-99EF-4E04-BA0D-C3C12A148AC9}" type="datetimeFigureOut">
              <a:rPr lang="en-CA" smtClean="0"/>
              <a:pPr/>
              <a:t>05/08/2011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0DC97-9459-4F4A-A8D8-E27BE6273B4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DC97-9459-4F4A-A8D8-E27BE6273B43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FA81BA-D7E9-4D0F-8EA0-322B3E80E03A}" type="slidenum">
              <a:rPr lang="zh-TW" altLang="en-US" smtClean="0"/>
              <a:pPr>
                <a:defRPr/>
              </a:pPr>
              <a:t>18</a:t>
            </a:fld>
            <a:endParaRPr lang="zh-TW" altLang="zh-TW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30DD7A-E483-4BD4-9119-B28646E2FD89}" type="slidenum">
              <a:rPr lang="zh-TW" altLang="en-US" smtClean="0"/>
              <a:pPr>
                <a:defRPr/>
              </a:pPr>
              <a:t>19</a:t>
            </a:fld>
            <a:endParaRPr lang="zh-TW" altLang="zh-TW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A00AFC-96C3-491A-B9AE-08D939AFF468}" type="slidenum">
              <a:rPr lang="zh-TW" altLang="en-US" smtClean="0"/>
              <a:pPr>
                <a:defRPr/>
              </a:pPr>
              <a:t>20</a:t>
            </a:fld>
            <a:endParaRPr lang="zh-TW" altLang="zh-TW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D811-AF65-406D-B66B-5A3772E80C1C}" type="datetimeFigureOut">
              <a:rPr lang="en-CA" smtClean="0"/>
              <a:pPr/>
              <a:t>05/08/2011</a:t>
            </a:fld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12D758-E90E-4A40-A4A0-264ACF3214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D811-AF65-406D-B66B-5A3772E80C1C}" type="datetimeFigureOut">
              <a:rPr lang="en-CA" smtClean="0"/>
              <a:pPr/>
              <a:t>05/08/2011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758-E90E-4A40-A4A0-264ACF3214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D811-AF65-406D-B66B-5A3772E80C1C}" type="datetimeFigureOut">
              <a:rPr lang="en-CA" smtClean="0"/>
              <a:pPr/>
              <a:t>05/08/2011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758-E90E-4A40-A4A0-264ACF3214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D811-AF65-406D-B66B-5A3772E80C1C}" type="datetimeFigureOut">
              <a:rPr lang="en-CA" smtClean="0"/>
              <a:pPr/>
              <a:t>05/08/2011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12D758-E90E-4A40-A4A0-264ACF3214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D811-AF65-406D-B66B-5A3772E80C1C}" type="datetimeFigureOut">
              <a:rPr lang="en-CA" smtClean="0"/>
              <a:pPr/>
              <a:t>05/08/2011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758-E90E-4A40-A4A0-264ACF32144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D811-AF65-406D-B66B-5A3772E80C1C}" type="datetimeFigureOut">
              <a:rPr lang="en-CA" smtClean="0"/>
              <a:pPr/>
              <a:t>05/08/2011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758-E90E-4A40-A4A0-264ACF3214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D811-AF65-406D-B66B-5A3772E80C1C}" type="datetimeFigureOut">
              <a:rPr lang="en-CA" smtClean="0"/>
              <a:pPr/>
              <a:t>05/08/2011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12D758-E90E-4A40-A4A0-264ACF32144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D811-AF65-406D-B66B-5A3772E80C1C}" type="datetimeFigureOut">
              <a:rPr lang="en-CA" smtClean="0"/>
              <a:pPr/>
              <a:t>05/08/2011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758-E90E-4A40-A4A0-264ACF3214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D811-AF65-406D-B66B-5A3772E80C1C}" type="datetimeFigureOut">
              <a:rPr lang="en-CA" smtClean="0"/>
              <a:pPr/>
              <a:t>05/08/2011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758-E90E-4A40-A4A0-264ACF3214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D811-AF65-406D-B66B-5A3772E80C1C}" type="datetimeFigureOut">
              <a:rPr lang="en-CA" smtClean="0"/>
              <a:pPr/>
              <a:t>05/08/2011</a:t>
            </a:fld>
            <a:endParaRPr lang="en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758-E90E-4A40-A4A0-264ACF32144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D811-AF65-406D-B66B-5A3772E80C1C}" type="datetimeFigureOut">
              <a:rPr lang="en-CA" smtClean="0"/>
              <a:pPr/>
              <a:t>05/08/2011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D758-E90E-4A40-A4A0-264ACF32144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75D811-AF65-406D-B66B-5A3772E80C1C}" type="datetimeFigureOut">
              <a:rPr lang="en-CA" smtClean="0"/>
              <a:pPr/>
              <a:t>05/08/2011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12D758-E90E-4A40-A4A0-264ACF32144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tart.com/cart/member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hristart.com/cart/member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hristart.com/cart/member.ph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hristart.com/cart/member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848872" cy="446449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DFKai-SB" pitchFamily="65" charset="-120"/>
                <a:ea typeface="DFKai-SB" pitchFamily="65" charset="-120"/>
              </a:rPr>
              <a:t>題目</a:t>
            </a:r>
            <a:r>
              <a:rPr lang="en-US" altLang="zh-TW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DFKai-SB" pitchFamily="65" charset="-120"/>
                <a:ea typeface="DFKai-SB" pitchFamily="65" charset="-120"/>
              </a:rPr>
              <a:t>︰</a:t>
            </a:r>
            <a:r>
              <a:rPr lang="zh-TW" altLang="en-US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DFKai-SB" pitchFamily="65" charset="-120"/>
                <a:ea typeface="DFKai-SB" pitchFamily="65" charset="-120"/>
              </a:rPr>
              <a:t>在基督裏的接納</a:t>
            </a:r>
            <a:r>
              <a:rPr lang="en-US" altLang="zh-TW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DFKai-SB" pitchFamily="65" charset="-120"/>
                <a:ea typeface="DFKai-SB" pitchFamily="65" charset="-120"/>
              </a:rPr>
              <a:t>經文</a:t>
            </a:r>
            <a:r>
              <a:rPr lang="en-US" altLang="zh-TW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DFKai-SB" pitchFamily="65" charset="-120"/>
                <a:ea typeface="DFKai-SB" pitchFamily="65" charset="-120"/>
              </a:rPr>
              <a:t>︰</a:t>
            </a:r>
            <a:r>
              <a:rPr lang="zh-TW" altLang="en-US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DFKai-SB" pitchFamily="65" charset="-120"/>
                <a:ea typeface="DFKai-SB" pitchFamily="65" charset="-120"/>
              </a:rPr>
              <a:t>以弗所書</a:t>
            </a:r>
            <a:r>
              <a:rPr lang="en-US" altLang="zh-TW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DFKai-SB" pitchFamily="65" charset="-120"/>
                <a:ea typeface="DFKai-SB" pitchFamily="65" charset="-120"/>
              </a:rPr>
              <a:t>2:4-10</a:t>
            </a:r>
            <a:br>
              <a:rPr lang="en-US" altLang="zh-TW" sz="6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DFKai-SB" pitchFamily="65" charset="-120"/>
                <a:ea typeface="DFKai-SB" pitchFamily="65" charset="-120"/>
              </a:rPr>
            </a:br>
            <a:endParaRPr lang="en-CA" sz="6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39938" name="Picture 2" descr="Inside He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0253">
            <a:off x="6262432" y="4116264"/>
            <a:ext cx="2181841" cy="2094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548680"/>
            <a:ext cx="8686800" cy="5949950"/>
          </a:xfrm>
        </p:spPr>
        <p:txBody>
          <a:bodyPr>
            <a:normAutofit/>
          </a:bodyPr>
          <a:lstStyle/>
          <a:p>
            <a:pPr marL="273050" indent="-273050">
              <a:lnSpc>
                <a:spcPct val="140000"/>
              </a:lnSpc>
              <a:buClr>
                <a:srgbClr val="D2DA7A"/>
              </a:buClr>
              <a:buFontTx/>
              <a:buNone/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4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  <a:t>羅</a:t>
            </a:r>
            <a:r>
              <a:rPr lang="en-US" altLang="zh-TW" sz="4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  <a:t>3:23-24</a:t>
            </a:r>
            <a:r>
              <a:rPr lang="en-US" sz="4400" b="1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pPr marL="273050" indent="-273050">
              <a:lnSpc>
                <a:spcPct val="140000"/>
              </a:lnSpc>
              <a:buClr>
                <a:srgbClr val="D2DA7A"/>
              </a:buClr>
              <a:buFontTx/>
              <a:buNone/>
            </a:pPr>
            <a:r>
              <a:rPr lang="en-US" sz="4400" b="1" dirty="0" smtClean="0">
                <a:latin typeface="DFKai-SB" pitchFamily="65" charset="-120"/>
                <a:ea typeface="DFKai-SB" pitchFamily="65" charset="-120"/>
              </a:rPr>
              <a:t>	</a:t>
            </a:r>
            <a:r>
              <a:rPr lang="en-US" sz="4400" b="1" dirty="0" err="1" smtClean="0">
                <a:latin typeface="DFKai-SB" pitchFamily="65" charset="-120"/>
                <a:ea typeface="DFKai-SB" pitchFamily="65" charset="-120"/>
              </a:rPr>
              <a:t>因為世人都犯了罪、虧缺了</a:t>
            </a:r>
            <a:r>
              <a:rPr lang="en-US" sz="4400" b="1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sz="4400" b="1" dirty="0" smtClean="0">
                <a:latin typeface="DFKai-SB" pitchFamily="65" charset="-120"/>
                <a:ea typeface="DFKai-SB" pitchFamily="65" charset="-120"/>
              </a:rPr>
            </a:br>
            <a:r>
              <a:rPr lang="en-US" sz="4400" b="1" dirty="0" err="1" smtClean="0">
                <a:latin typeface="DFKai-SB" pitchFamily="65" charset="-120"/>
                <a:ea typeface="DFKai-SB" pitchFamily="65" charset="-120"/>
              </a:rPr>
              <a:t>神的榮耀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</a:t>
            </a:r>
            <a:r>
              <a:rPr lang="en-US" sz="4400" b="1" dirty="0" err="1" smtClean="0">
                <a:latin typeface="DFKai-SB" pitchFamily="65" charset="-120"/>
                <a:ea typeface="DFKai-SB" pitchFamily="65" charset="-120"/>
              </a:rPr>
              <a:t>如今卻蒙神的恩典</a:t>
            </a:r>
            <a:r>
              <a:rPr lang="en-US" sz="4400" b="1" dirty="0" smtClean="0">
                <a:latin typeface="DFKai-SB" pitchFamily="65" charset="-120"/>
                <a:ea typeface="DFKai-SB" pitchFamily="65" charset="-120"/>
              </a:rPr>
              <a:t>、</a:t>
            </a:r>
            <a:br>
              <a:rPr lang="en-US" sz="4400" b="1" dirty="0" smtClean="0">
                <a:latin typeface="DFKai-SB" pitchFamily="65" charset="-120"/>
                <a:ea typeface="DFKai-SB" pitchFamily="65" charset="-120"/>
              </a:rPr>
            </a:br>
            <a:r>
              <a:rPr lang="en-US" sz="4400" b="1" dirty="0" err="1" smtClean="0">
                <a:latin typeface="DFKai-SB" pitchFamily="65" charset="-120"/>
                <a:ea typeface="DFKai-SB" pitchFamily="65" charset="-120"/>
              </a:rPr>
              <a:t>因基督耶穌的救贖、就白白的</a:t>
            </a:r>
            <a:r>
              <a:rPr lang="en-US" sz="4400" b="1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sz="4400" b="1" dirty="0" smtClean="0">
                <a:latin typeface="DFKai-SB" pitchFamily="65" charset="-120"/>
                <a:ea typeface="DFKai-SB" pitchFamily="65" charset="-120"/>
              </a:rPr>
            </a:br>
            <a:r>
              <a:rPr lang="en-US" sz="4400" b="1" dirty="0" err="1" smtClean="0">
                <a:latin typeface="DFKai-SB" pitchFamily="65" charset="-120"/>
                <a:ea typeface="DFKai-SB" pitchFamily="65" charset="-120"/>
              </a:rPr>
              <a:t>稱義</a:t>
            </a:r>
            <a:r>
              <a:rPr lang="en-US" sz="3700" b="1" dirty="0" smtClean="0">
                <a:latin typeface="DFKai-SB" pitchFamily="65" charset="-120"/>
                <a:ea typeface="DFKai-SB" pitchFamily="65" charset="-120"/>
              </a:rPr>
              <a:t>。 </a:t>
            </a:r>
            <a:r>
              <a:rPr lang="en-US" sz="3100" b="1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en-US" sz="3100" b="1" dirty="0" smtClean="0">
                <a:latin typeface="SimSun" pitchFamily="2" charset="-122"/>
                <a:ea typeface="SimSun" pitchFamily="2" charset="-122"/>
              </a:rPr>
            </a:br>
            <a:endParaRPr lang="en-US" sz="3100" b="1" dirty="0" smtClean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WNER\AppData\Local\Microsoft\Windows\Temporary Internet Files\Low\Content.IE5\3UDD6XKW\scan00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276475"/>
            <a:ext cx="3311525" cy="4165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67" name="Picture 3" descr="C:\Users\OWNER\AppData\Local\Microsoft\Windows\Temporary Internet Files\Low\Content.IE5\J2K5MTQR\scan00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76475"/>
            <a:ext cx="3673475" cy="41830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87450" y="260350"/>
            <a:ext cx="69850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例子：</a:t>
            </a:r>
            <a:b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</a:b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大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衛貝納</a:t>
            </a:r>
            <a:r>
              <a:rPr lang="en-CA" altLang="zh-CN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(David Benner)</a:t>
            </a:r>
            <a:br>
              <a:rPr lang="en-CA" altLang="zh-CN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</a:br>
            <a:r>
              <a:rPr lang="en-CA" altLang="zh-CN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《</a:t>
            </a:r>
            <a:r>
              <a:rPr lang="zh-CN" altLang="en-CA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天父</a:t>
            </a:r>
            <a:r>
              <a:rPr lang="zh-TW" altLang="en-CA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給</a:t>
            </a:r>
            <a:r>
              <a:rPr lang="zh-CN" altLang="en-CA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我的</a:t>
            </a:r>
            <a:r>
              <a:rPr lang="zh-TW" altLang="en-CA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禮物</a:t>
            </a:r>
            <a:r>
              <a:rPr lang="en-CA" altLang="zh-CN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》</a:t>
            </a:r>
            <a:endParaRPr lang="en-US" altLang="zh-CN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850" y="333375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n-CA" altLang="zh-CN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《</a:t>
            </a:r>
            <a:r>
              <a:rPr lang="zh-CN" altLang="en-CA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天父</a:t>
            </a:r>
            <a:r>
              <a:rPr lang="zh-TW" altLang="en-CA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給</a:t>
            </a:r>
            <a:r>
              <a:rPr lang="zh-CN" altLang="en-CA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我的</a:t>
            </a:r>
            <a:r>
              <a:rPr lang="zh-TW" altLang="en-CA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禮物</a:t>
            </a:r>
            <a:r>
              <a:rPr lang="en-CA" altLang="zh-CN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》</a:t>
            </a:r>
            <a:r>
              <a:rPr lang="zh-TW" altLang="en-CA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擇要</a:t>
            </a:r>
            <a:r>
              <a:rPr lang="zh-CN" altLang="en-CA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/>
            </a:r>
            <a:br>
              <a:rPr lang="zh-CN" altLang="en-CA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</a:br>
            <a:r>
              <a:rPr lang="zh-TW" altLang="en-US" sz="40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在所有受造物中，只有人類有虛假的危機，一朵鬱金香準確地知道它是甚麼，它從不會弄虛作假存有試探，也不</a:t>
            </a:r>
            <a:r>
              <a:rPr lang="zh-CN" altLang="en-US" sz="40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需要</a:t>
            </a:r>
            <a:r>
              <a:rPr lang="zh-TW" altLang="en-US" sz="40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順服神的過程的一些複雜決定。狗、</a:t>
            </a:r>
            <a:r>
              <a:rPr lang="zh-CN" altLang="en-US" sz="40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石</a:t>
            </a:r>
            <a:r>
              <a:rPr lang="zh-TW" altLang="en-US" sz="40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頭、</a:t>
            </a:r>
            <a:r>
              <a:rPr lang="zh-CN" altLang="en-US" sz="40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大</a:t>
            </a:r>
            <a:r>
              <a:rPr lang="zh-TW" altLang="en-US" sz="40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樹、星星、變</a:t>
            </a:r>
            <a:r>
              <a:rPr lang="zh-CN" altLang="en-US" sz="40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形</a:t>
            </a:r>
            <a:r>
              <a:rPr lang="zh-TW" altLang="en-US" sz="40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蟲、電</a:t>
            </a:r>
            <a:r>
              <a:rPr lang="zh-CN" altLang="en-US" sz="40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子</a:t>
            </a:r>
            <a:r>
              <a:rPr lang="zh-TW" altLang="en-US" sz="40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和其他一切的事物也是如此，全都做回自己來歸榮耀神，按</a:t>
            </a:r>
            <a:r>
              <a:rPr lang="zh-CN" altLang="en-US" sz="40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着</a:t>
            </a:r>
            <a:r>
              <a:rPr lang="zh-TW" altLang="en-US" sz="40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神的心意而活以表順服從神。</a:t>
            </a:r>
            <a:endParaRPr lang="en-US" altLang="zh-CN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4675" y="593725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CA" altLang="zh-CN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《</a:t>
            </a:r>
            <a:r>
              <a:rPr lang="zh-CN" altLang="en-CA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天父</a:t>
            </a:r>
            <a:r>
              <a:rPr lang="zh-TW" altLang="en-CA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給</a:t>
            </a:r>
            <a:r>
              <a:rPr lang="zh-CN" altLang="en-CA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我的</a:t>
            </a:r>
            <a:r>
              <a:rPr lang="zh-TW" altLang="en-CA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禮物</a:t>
            </a:r>
            <a:r>
              <a:rPr lang="en-CA" altLang="zh-CN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》</a:t>
            </a:r>
            <a:r>
              <a:rPr lang="zh-TW" altLang="en-CA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擇</a:t>
            </a:r>
            <a:r>
              <a:rPr lang="zh-CN" altLang="en-CA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  <a:t>要</a:t>
            </a:r>
            <a:br>
              <a:rPr lang="zh-CN" altLang="en-CA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Sun" pitchFamily="2" charset="-122"/>
                <a:ea typeface="SimSun" pitchFamily="2" charset="-122"/>
              </a:rPr>
            </a:br>
            <a:r>
              <a:rPr lang="zh-TW" altLang="en-US" sz="46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然而，人類</a:t>
            </a:r>
            <a:r>
              <a:rPr lang="zh-CN" altLang="en-US" sz="46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面</a:t>
            </a:r>
            <a:r>
              <a:rPr lang="zh-TW" altLang="en-US" sz="46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對</a:t>
            </a:r>
            <a:r>
              <a:rPr lang="zh-CN" altLang="en-US" sz="46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一</a:t>
            </a:r>
            <a:r>
              <a:rPr lang="zh-TW" altLang="en-US" sz="46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種弄虛作假的心態，</a:t>
            </a:r>
            <a:r>
              <a:rPr lang="zh-CN" altLang="en-US" sz="46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46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們會思想，會考慮選擇，會決定，會行動、會疑惑，單純地按神心</a:t>
            </a:r>
            <a:r>
              <a:rPr lang="zh-CN" altLang="en-US" sz="46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意</a:t>
            </a:r>
            <a:r>
              <a:rPr lang="zh-TW" altLang="en-US" sz="46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而</a:t>
            </a:r>
            <a:r>
              <a:rPr lang="zh-CN" altLang="en-US" sz="46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活</a:t>
            </a:r>
            <a:r>
              <a:rPr lang="zh-TW" altLang="en-US" sz="46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是極難達致的，而且完全</a:t>
            </a:r>
            <a:r>
              <a:rPr lang="zh-CN" altLang="en-US" sz="46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真挚</a:t>
            </a:r>
            <a:r>
              <a:rPr lang="zh-TW" altLang="en-US" sz="46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地專</a:t>
            </a:r>
            <a:r>
              <a:rPr lang="zh-CN" altLang="en-US" sz="46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心</a:t>
            </a:r>
            <a:r>
              <a:rPr lang="zh-TW" altLang="en-US" sz="46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地順服是極為罕有的。</a:t>
            </a:r>
            <a:r>
              <a:rPr lang="en-CA" sz="4600" b="1" dirty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/>
            </a:r>
            <a:br>
              <a:rPr lang="en-CA" sz="4600" b="1" dirty="0">
                <a:solidFill>
                  <a:schemeClr val="tx2"/>
                </a:solidFill>
                <a:latin typeface="Arial" charset="0"/>
                <a:ea typeface="SimSun" pitchFamily="2" charset="-122"/>
              </a:rPr>
            </a:br>
            <a:endParaRPr lang="en-US" altLang="zh-CN" sz="4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Tulip_background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8"/>
          <p:cNvSpPr>
            <a:spLocks noChangeArrowheads="1" noChangeShapeType="1" noTextEdit="1"/>
          </p:cNvSpPr>
          <p:nvPr/>
        </p:nvSpPr>
        <p:spPr bwMode="auto">
          <a:xfrm>
            <a:off x="2411760" y="5373216"/>
            <a:ext cx="642302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SimHei"/>
                <a:ea typeface="SimHei"/>
              </a:rPr>
              <a:t>是鬱金香，不是鬱金狗！</a:t>
            </a:r>
            <a:endParaRPr lang="en-CA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SimHei"/>
              <a:ea typeface="Sim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TW" sz="4800" dirty="0" smtClean="0"/>
              <a:t>	</a:t>
            </a:r>
            <a:r>
              <a:rPr lang="zh-TW" altLang="en-US" sz="5400" b="1" dirty="0" smtClean="0">
                <a:solidFill>
                  <a:srgbClr val="00B050"/>
                </a:solidFill>
                <a:latin typeface="DFKai-SB" pitchFamily="65" charset="-120"/>
                <a:ea typeface="DFKai-SB" pitchFamily="65" charset="-120"/>
              </a:rPr>
              <a:t>為何不能專心地順服，</a:t>
            </a:r>
            <a:endParaRPr lang="en-US" altLang="zh-TW" sz="5400" b="1" dirty="0" smtClean="0">
              <a:solidFill>
                <a:srgbClr val="00B050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5400" b="1" dirty="0" smtClean="0">
                <a:solidFill>
                  <a:srgbClr val="00B050"/>
                </a:solidFill>
                <a:latin typeface="DFKai-SB" pitchFamily="65" charset="-120"/>
                <a:ea typeface="DFKai-SB" pitchFamily="65" charset="-120"/>
              </a:rPr>
              <a:t>				</a:t>
            </a:r>
            <a:r>
              <a:rPr lang="zh-TW" altLang="en-US" sz="5400" b="1" dirty="0" smtClean="0">
                <a:solidFill>
                  <a:srgbClr val="00B050"/>
                </a:solidFill>
                <a:latin typeface="DFKai-SB" pitchFamily="65" charset="-120"/>
                <a:ea typeface="DFKai-SB" pitchFamily="65" charset="-120"/>
              </a:rPr>
              <a:t>在基督裏的真摯</a:t>
            </a:r>
            <a:r>
              <a:rPr lang="en-US" altLang="zh-TW" sz="5400" b="1" dirty="0" smtClean="0">
                <a:solidFill>
                  <a:srgbClr val="00B050"/>
                </a:solidFill>
                <a:latin typeface="DFKai-SB" pitchFamily="65" charset="-120"/>
                <a:ea typeface="DFKai-SB" pitchFamily="65" charset="-120"/>
              </a:rPr>
              <a:t>﹖</a:t>
            </a:r>
            <a:endParaRPr lang="en-CA" sz="5400" b="1" dirty="0">
              <a:solidFill>
                <a:srgbClr val="00B050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12294" name="Picture 6" descr="Heart Cros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2848">
            <a:off x="1114878" y="2841884"/>
            <a:ext cx="1804710" cy="2559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TW" altLang="en-US" sz="5400" b="1" dirty="0" smtClean="0">
                <a:solidFill>
                  <a:srgbClr val="00B050"/>
                </a:solidFill>
                <a:latin typeface="DFKai-SB" pitchFamily="65" charset="-120"/>
                <a:ea typeface="DFKai-SB" pitchFamily="65" charset="-120"/>
              </a:rPr>
              <a:t>因為我們相信我們懂得</a:t>
            </a:r>
            <a:endParaRPr lang="en-US" altLang="zh-TW" sz="5400" b="1" dirty="0" smtClean="0">
              <a:solidFill>
                <a:srgbClr val="00B050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5400" b="1" dirty="0" smtClean="0">
                <a:solidFill>
                  <a:srgbClr val="00B050"/>
                </a:solidFill>
                <a:latin typeface="DFKai-SB" pitchFamily="65" charset="-120"/>
                <a:ea typeface="DFKai-SB" pitchFamily="65" charset="-120"/>
              </a:rPr>
              <a:t>			</a:t>
            </a:r>
            <a:r>
              <a:rPr lang="zh-TW" altLang="en-US" sz="5400" b="1" dirty="0" smtClean="0">
                <a:solidFill>
                  <a:srgbClr val="00B050"/>
                </a:solidFill>
                <a:latin typeface="DFKai-SB" pitchFamily="65" charset="-120"/>
                <a:ea typeface="DFKai-SB" pitchFamily="65" charset="-120"/>
              </a:rPr>
              <a:t>解決自己的</a:t>
            </a:r>
            <a:r>
              <a:rPr lang="en-US" altLang="zh-TW" sz="5400" b="1" dirty="0" smtClean="0">
                <a:solidFill>
                  <a:srgbClr val="00B050"/>
                </a:solidFill>
                <a:latin typeface="DFKai-SB" pitchFamily="65" charset="-120"/>
                <a:ea typeface="DFKai-SB" pitchFamily="65" charset="-120"/>
              </a:rPr>
              <a:t>︰</a:t>
            </a:r>
            <a:endParaRPr lang="en-CA" sz="5400" b="1" dirty="0">
              <a:solidFill>
                <a:srgbClr val="00B050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11266" name="Picture 2" descr="http://pic1.ooopic.com/uploadfilepic/sheji/2009-09-05/OOOPIC_SHIJUNHONG_20090905b35bd914b35df206.jpg"/>
          <p:cNvPicPr>
            <a:picLocks noChangeAspect="1" noChangeArrowheads="1"/>
          </p:cNvPicPr>
          <p:nvPr/>
        </p:nvPicPr>
        <p:blipFill>
          <a:blip r:embed="rId2" cstate="print"/>
          <a:srcRect t="11882" r="4507" b="4944"/>
          <a:stretch>
            <a:fillRect/>
          </a:stretch>
        </p:blipFill>
        <p:spPr bwMode="auto">
          <a:xfrm>
            <a:off x="6444208" y="3429000"/>
            <a:ext cx="2088232" cy="2436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焦慮</a:t>
            </a:r>
            <a:r>
              <a:rPr lang="en-US" altLang="zh-TW" sz="4800" b="1" dirty="0" smtClean="0">
                <a:latin typeface="DFKai-SB" pitchFamily="65" charset="-120"/>
                <a:ea typeface="DFKai-SB" pitchFamily="65" charset="-120"/>
              </a:rPr>
              <a:t>︰</a:t>
            </a:r>
            <a:r>
              <a:rPr lang="zh-TW" altLang="en-US" sz="48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人際關係</a:t>
            </a:r>
            <a:endParaRPr lang="en-US" altLang="zh-TW" sz="4800" b="1" dirty="0" smtClean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恐懼</a:t>
            </a:r>
            <a:r>
              <a:rPr lang="en-US" altLang="zh-TW" sz="4800" b="1" dirty="0" smtClean="0">
                <a:latin typeface="DFKai-SB" pitchFamily="65" charset="-120"/>
                <a:ea typeface="DFKai-SB" pitchFamily="65" charset="-120"/>
              </a:rPr>
              <a:t>︰</a:t>
            </a:r>
            <a:r>
              <a:rPr lang="zh-TW" altLang="en-US" sz="4800" b="1" dirty="0" smtClean="0">
                <a:solidFill>
                  <a:srgbClr val="0070C0"/>
                </a:solidFill>
                <a:latin typeface="DFKai-SB" pitchFamily="65" charset="-120"/>
                <a:ea typeface="DFKai-SB" pitchFamily="65" charset="-120"/>
              </a:rPr>
              <a:t>成敗得失</a:t>
            </a:r>
            <a:endParaRPr lang="en-US" altLang="zh-TW" sz="4800" b="1" dirty="0" smtClean="0">
              <a:solidFill>
                <a:srgbClr val="0070C0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怨憤</a:t>
            </a:r>
            <a:r>
              <a:rPr lang="en-US" altLang="zh-TW" sz="4800" b="1" dirty="0" smtClean="0">
                <a:latin typeface="DFKai-SB" pitchFamily="65" charset="-120"/>
                <a:ea typeface="DFKai-SB" pitchFamily="65" charset="-120"/>
              </a:rPr>
              <a:t>︰</a:t>
            </a: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公平和諧</a:t>
            </a:r>
            <a:endParaRPr lang="en-CA" sz="4800" b="1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7"/>
          <p:cNvSpPr>
            <a:spLocks noChangeArrowheads="1"/>
          </p:cNvSpPr>
          <p:nvPr/>
        </p:nvSpPr>
        <p:spPr bwMode="blackWhite">
          <a:xfrm>
            <a:off x="1403350" y="765175"/>
            <a:ext cx="4679950" cy="646113"/>
          </a:xfrm>
          <a:prstGeom prst="roundRect">
            <a:avLst>
              <a:gd name="adj" fmla="val 0"/>
            </a:avLst>
          </a:prstGeom>
          <a:solidFill>
            <a:srgbClr val="CC0000"/>
          </a:solidFill>
          <a:ln w="9525">
            <a:round/>
            <a:headEnd/>
            <a:tailEnd/>
          </a:ln>
          <a:scene3d>
            <a:camera prst="legacyObliqueBottomLeft"/>
            <a:lightRig rig="legacyFlat4" dir="t"/>
          </a:scene3d>
          <a:sp3d extrusionH="201600" prstMaterial="legacyMatte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anchor="ctr">
            <a:spAutoFit/>
            <a:flatTx/>
          </a:bodyPr>
          <a:lstStyle/>
          <a:p>
            <a:r>
              <a:rPr lang="en-US" altLang="zh-TW" sz="3600">
                <a:solidFill>
                  <a:srgbClr val="FFFF00"/>
                </a:solidFill>
              </a:rPr>
              <a:t>Enneagram</a:t>
            </a:r>
            <a:r>
              <a:rPr lang="zh-TW" altLang="en-US" sz="3600">
                <a:solidFill>
                  <a:srgbClr val="FFFF00"/>
                </a:solidFill>
              </a:rPr>
              <a:t>   九站圖</a:t>
            </a:r>
            <a:endParaRPr lang="en-US" sz="3600">
              <a:solidFill>
                <a:srgbClr val="FFFF00"/>
              </a:solidFill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847850" y="1781175"/>
            <a:ext cx="4892675" cy="4738688"/>
            <a:chOff x="1374" y="1122"/>
            <a:chExt cx="3082" cy="2985"/>
          </a:xfrm>
        </p:grpSpPr>
        <p:sp>
          <p:nvSpPr>
            <p:cNvPr id="14341" name="Oval 30"/>
            <p:cNvSpPr>
              <a:spLocks noChangeArrowheads="1"/>
            </p:cNvSpPr>
            <p:nvPr/>
          </p:nvSpPr>
          <p:spPr bwMode="auto">
            <a:xfrm>
              <a:off x="1755" y="1432"/>
              <a:ext cx="2447" cy="23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1963" y="1450"/>
              <a:ext cx="2046" cy="1826"/>
              <a:chOff x="1927" y="1570"/>
              <a:chExt cx="1724" cy="1724"/>
            </a:xfrm>
          </p:grpSpPr>
          <p:sp>
            <p:nvSpPr>
              <p:cNvPr id="14358" name="Line 32"/>
              <p:cNvSpPr>
                <a:spLocks noChangeShapeType="1"/>
              </p:cNvSpPr>
              <p:nvPr/>
            </p:nvSpPr>
            <p:spPr bwMode="auto">
              <a:xfrm>
                <a:off x="1927" y="3294"/>
                <a:ext cx="1724" cy="0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59" name="Line 33"/>
              <p:cNvSpPr>
                <a:spLocks noChangeShapeType="1"/>
              </p:cNvSpPr>
              <p:nvPr/>
            </p:nvSpPr>
            <p:spPr bwMode="auto">
              <a:xfrm flipH="1">
                <a:off x="1927" y="1570"/>
                <a:ext cx="817" cy="1724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60" name="Line 34"/>
              <p:cNvSpPr>
                <a:spLocks noChangeShapeType="1"/>
              </p:cNvSpPr>
              <p:nvPr/>
            </p:nvSpPr>
            <p:spPr bwMode="auto">
              <a:xfrm flipH="1" flipV="1">
                <a:off x="2744" y="1570"/>
                <a:ext cx="907" cy="1724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4343" name="Text Box 35"/>
            <p:cNvSpPr txBox="1">
              <a:spLocks noChangeArrowheads="1"/>
            </p:cNvSpPr>
            <p:nvPr/>
          </p:nvSpPr>
          <p:spPr bwMode="auto">
            <a:xfrm>
              <a:off x="2810" y="1122"/>
              <a:ext cx="2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zh-TW" sz="2800">
                  <a:solidFill>
                    <a:srgbClr val="FF0000"/>
                  </a:solidFill>
                  <a:latin typeface="Times New Roman" pitchFamily="18" charset="0"/>
                </a:rPr>
                <a:t>9</a:t>
              </a:r>
              <a:endParaRPr lang="en-CA" altLang="zh-TW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4344" name="Text Box 36"/>
            <p:cNvSpPr txBox="1">
              <a:spLocks noChangeArrowheads="1"/>
            </p:cNvSpPr>
            <p:nvPr/>
          </p:nvSpPr>
          <p:spPr bwMode="auto">
            <a:xfrm>
              <a:off x="3719" y="1379"/>
              <a:ext cx="2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zh-TW" sz="2800">
                  <a:solidFill>
                    <a:srgbClr val="0070C0"/>
                  </a:solidFill>
                  <a:latin typeface="Times New Roman" pitchFamily="18" charset="0"/>
                </a:rPr>
                <a:t>1</a:t>
              </a:r>
              <a:endParaRPr lang="en-CA" altLang="zh-TW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sp>
          <p:nvSpPr>
            <p:cNvPr id="14345" name="Text Box 37"/>
            <p:cNvSpPr txBox="1">
              <a:spLocks noChangeArrowheads="1"/>
            </p:cNvSpPr>
            <p:nvPr/>
          </p:nvSpPr>
          <p:spPr bwMode="auto">
            <a:xfrm>
              <a:off x="4144" y="1961"/>
              <a:ext cx="3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zh-TW" sz="2800">
                  <a:solidFill>
                    <a:srgbClr val="0070C0"/>
                  </a:solidFill>
                  <a:latin typeface="Times New Roman" pitchFamily="18" charset="0"/>
                </a:rPr>
                <a:t>2</a:t>
              </a:r>
              <a:endParaRPr lang="en-CA" altLang="zh-TW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sp>
          <p:nvSpPr>
            <p:cNvPr id="14346" name="Text Box 38"/>
            <p:cNvSpPr txBox="1">
              <a:spLocks noChangeArrowheads="1"/>
            </p:cNvSpPr>
            <p:nvPr/>
          </p:nvSpPr>
          <p:spPr bwMode="auto">
            <a:xfrm>
              <a:off x="4045" y="3182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zh-TW" sz="2800">
                  <a:solidFill>
                    <a:srgbClr val="FFFF00"/>
                  </a:solidFill>
                  <a:latin typeface="Times New Roman" pitchFamily="18" charset="0"/>
                </a:rPr>
                <a:t>3</a:t>
              </a:r>
              <a:endParaRPr lang="en-CA" altLang="zh-TW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4347" name="Text Box 39"/>
            <p:cNvSpPr txBox="1">
              <a:spLocks noChangeArrowheads="1"/>
            </p:cNvSpPr>
            <p:nvPr/>
          </p:nvSpPr>
          <p:spPr bwMode="auto">
            <a:xfrm>
              <a:off x="3373" y="3709"/>
              <a:ext cx="2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zh-TW" sz="2800">
                  <a:solidFill>
                    <a:srgbClr val="FFFF00"/>
                  </a:solidFill>
                  <a:latin typeface="Times New Roman" pitchFamily="18" charset="0"/>
                </a:rPr>
                <a:t>4</a:t>
              </a:r>
              <a:endParaRPr lang="en-CA" altLang="zh-TW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4348" name="Text Box 40"/>
            <p:cNvSpPr txBox="1">
              <a:spLocks noChangeArrowheads="1"/>
            </p:cNvSpPr>
            <p:nvPr/>
          </p:nvSpPr>
          <p:spPr bwMode="auto">
            <a:xfrm>
              <a:off x="2259" y="3780"/>
              <a:ext cx="29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zh-TW" altLang="zh-TW" sz="2800">
                  <a:solidFill>
                    <a:srgbClr val="FFFF00"/>
                  </a:solidFill>
                  <a:latin typeface="Times New Roman" pitchFamily="18" charset="0"/>
                </a:rPr>
                <a:t>5</a:t>
              </a:r>
              <a:endParaRPr lang="en-CA" altLang="zh-TW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4349" name="Text Box 41"/>
            <p:cNvSpPr txBox="1">
              <a:spLocks noChangeArrowheads="1"/>
            </p:cNvSpPr>
            <p:nvPr/>
          </p:nvSpPr>
          <p:spPr bwMode="auto">
            <a:xfrm>
              <a:off x="1560" y="3159"/>
              <a:ext cx="3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zh-TW" altLang="zh-TW" sz="2800">
                  <a:solidFill>
                    <a:srgbClr val="FF3300"/>
                  </a:solidFill>
                  <a:latin typeface="Times New Roman" pitchFamily="18" charset="0"/>
                </a:rPr>
                <a:t>6</a:t>
              </a:r>
              <a:endParaRPr lang="en-CA" altLang="zh-TW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14350" name="Text Box 42"/>
            <p:cNvSpPr txBox="1">
              <a:spLocks noChangeArrowheads="1"/>
            </p:cNvSpPr>
            <p:nvPr/>
          </p:nvSpPr>
          <p:spPr bwMode="auto">
            <a:xfrm>
              <a:off x="1374" y="2034"/>
              <a:ext cx="3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zh-TW" altLang="zh-TW" sz="2800">
                  <a:solidFill>
                    <a:srgbClr val="FF3300"/>
                  </a:solidFill>
                  <a:latin typeface="Times New Roman" pitchFamily="18" charset="0"/>
                </a:rPr>
                <a:t>7</a:t>
              </a:r>
              <a:endParaRPr lang="en-CA" altLang="zh-TW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14351" name="Text Box 43"/>
            <p:cNvSpPr txBox="1">
              <a:spLocks noChangeArrowheads="1"/>
            </p:cNvSpPr>
            <p:nvPr/>
          </p:nvSpPr>
          <p:spPr bwMode="auto">
            <a:xfrm>
              <a:off x="1924" y="1418"/>
              <a:ext cx="2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zh-TW" altLang="zh-TW" sz="2800">
                  <a:solidFill>
                    <a:srgbClr val="FF3300"/>
                  </a:solidFill>
                  <a:latin typeface="Times New Roman" pitchFamily="18" charset="0"/>
                </a:rPr>
                <a:t>8</a:t>
              </a:r>
              <a:endParaRPr lang="en-CA" altLang="zh-TW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14352" name="Line 44"/>
            <p:cNvSpPr>
              <a:spLocks noChangeShapeType="1"/>
            </p:cNvSpPr>
            <p:nvPr/>
          </p:nvSpPr>
          <p:spPr bwMode="auto">
            <a:xfrm>
              <a:off x="1833" y="2227"/>
              <a:ext cx="717" cy="151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3" name="Line 45"/>
            <p:cNvSpPr>
              <a:spLocks noChangeShapeType="1"/>
            </p:cNvSpPr>
            <p:nvPr/>
          </p:nvSpPr>
          <p:spPr bwMode="auto">
            <a:xfrm flipV="1">
              <a:off x="3416" y="2149"/>
              <a:ext cx="677" cy="160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4" name="Line 46"/>
            <p:cNvSpPr>
              <a:spLocks noChangeShapeType="1"/>
            </p:cNvSpPr>
            <p:nvPr/>
          </p:nvSpPr>
          <p:spPr bwMode="auto">
            <a:xfrm flipH="1" flipV="1">
              <a:off x="2154" y="1763"/>
              <a:ext cx="402" cy="198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5" name="Line 47"/>
            <p:cNvSpPr>
              <a:spLocks noChangeShapeType="1"/>
            </p:cNvSpPr>
            <p:nvPr/>
          </p:nvSpPr>
          <p:spPr bwMode="auto">
            <a:xfrm>
              <a:off x="2142" y="1764"/>
              <a:ext cx="1945" cy="40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6" name="Line 48"/>
            <p:cNvSpPr>
              <a:spLocks noChangeShapeType="1"/>
            </p:cNvSpPr>
            <p:nvPr/>
          </p:nvSpPr>
          <p:spPr bwMode="auto">
            <a:xfrm flipV="1">
              <a:off x="3410" y="1685"/>
              <a:ext cx="278" cy="20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7" name="Line 49"/>
            <p:cNvSpPr>
              <a:spLocks noChangeShapeType="1"/>
            </p:cNvSpPr>
            <p:nvPr/>
          </p:nvSpPr>
          <p:spPr bwMode="auto">
            <a:xfrm flipH="1">
              <a:off x="1827" y="1674"/>
              <a:ext cx="1874" cy="57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4340" name="Text Box 51"/>
          <p:cNvSpPr txBox="1">
            <a:spLocks noChangeArrowheads="1"/>
          </p:cNvSpPr>
          <p:nvPr/>
        </p:nvSpPr>
        <p:spPr bwMode="auto">
          <a:xfrm>
            <a:off x="228600" y="6286500"/>
            <a:ext cx="5969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i="1"/>
              <a:t>2/1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Rot="1" noChangeArrowheads="1"/>
          </p:cNvSpPr>
          <p:nvPr/>
        </p:nvSpPr>
        <p:spPr bwMode="auto">
          <a:xfrm>
            <a:off x="2652713" y="542925"/>
            <a:ext cx="64912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zh-TW" sz="4800" dirty="0">
              <a:solidFill>
                <a:srgbClr val="66FFFF"/>
              </a:solidFill>
              <a:ea typeface="DFKai-SB" pitchFamily="65" charset="-120"/>
            </a:endParaRPr>
          </a:p>
          <a:p>
            <a:r>
              <a:rPr lang="zh-TW" altLang="en-US" sz="4800" dirty="0">
                <a:solidFill>
                  <a:srgbClr val="002060"/>
                </a:solidFill>
                <a:ea typeface="DFKai-SB" pitchFamily="65" charset="-120"/>
              </a:rPr>
              <a:t>怨憤、焦慮、</a:t>
            </a:r>
            <a:r>
              <a:rPr lang="zh-TW" altLang="en-US" sz="4800" b="1" dirty="0">
                <a:solidFill>
                  <a:srgbClr val="002060"/>
                </a:solidFill>
              </a:rPr>
              <a:t>恐懼</a:t>
            </a:r>
          </a:p>
          <a:p>
            <a:endParaRPr lang="zh-TW" altLang="en-US" sz="4800" dirty="0">
              <a:solidFill>
                <a:srgbClr val="66FFFF"/>
              </a:solidFill>
              <a:ea typeface="DFKai-SB" pitchFamily="65" charset="-120"/>
            </a:endParaRP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3132138" y="3141663"/>
            <a:ext cx="3209925" cy="24003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248025" y="1993900"/>
            <a:ext cx="3060700" cy="1285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SimHei" pitchFamily="2" charset="-122"/>
              </a:rPr>
              <a:t>行徑，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SimHei" pitchFamily="2" charset="-122"/>
              </a:rPr>
              <a:t>Gut</a:t>
            </a:r>
          </a:p>
          <a:p>
            <a:pPr algn="ctr">
              <a:defRPr/>
            </a:pPr>
            <a:r>
              <a:rPr lang="zh-TW" altLang="zh-TW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SimHei" pitchFamily="2" charset="-122"/>
              </a:rPr>
              <a:t>(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SimHei" pitchFamily="2" charset="-122"/>
              </a:rPr>
              <a:t>怨憤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SimHei" pitchFamily="2" charset="-122"/>
              </a:rPr>
              <a:t>，</a:t>
            </a: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SimHei" pitchFamily="2" charset="-122"/>
              </a:rPr>
              <a:t>Resentment</a:t>
            </a:r>
            <a:r>
              <a:rPr lang="zh-TW" altLang="zh-TW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SimHei" pitchFamily="2" charset="-122"/>
              </a:rPr>
              <a:t>)</a:t>
            </a:r>
          </a:p>
          <a:p>
            <a:pPr algn="ctr">
              <a:spcBef>
                <a:spcPct val="20000"/>
              </a:spcBef>
              <a:defRPr/>
            </a:pPr>
            <a:endParaRPr lang="zh-TW" altLang="en-US" dirty="0">
              <a:solidFill>
                <a:srgbClr val="FF99FF"/>
              </a:solidFill>
              <a:latin typeface="Arial" charset="0"/>
              <a:ea typeface="SimHei" pitchFamily="2" charset="-122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362075" y="4759325"/>
            <a:ext cx="1885950" cy="1212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400" b="1">
                <a:solidFill>
                  <a:srgbClr val="0070C0"/>
                </a:solidFill>
              </a:rPr>
              <a:t>意念</a:t>
            </a:r>
            <a:r>
              <a:rPr lang="zh-TW" altLang="en-US" sz="2000" b="1">
                <a:solidFill>
                  <a:srgbClr val="0070C0"/>
                </a:solidFill>
              </a:rPr>
              <a:t>，</a:t>
            </a:r>
            <a:r>
              <a:rPr lang="zh-TW" altLang="zh-TW" sz="2000" b="1">
                <a:solidFill>
                  <a:srgbClr val="0070C0"/>
                </a:solidFill>
              </a:rPr>
              <a:t>Head</a:t>
            </a:r>
          </a:p>
          <a:p>
            <a:pPr algn="ctr"/>
            <a:r>
              <a:rPr lang="zh-TW" altLang="zh-TW" sz="2000" b="1">
                <a:solidFill>
                  <a:srgbClr val="0070C0"/>
                </a:solidFill>
              </a:rPr>
              <a:t>(Fear)</a:t>
            </a:r>
          </a:p>
          <a:p>
            <a:pPr algn="ctr">
              <a:spcBef>
                <a:spcPct val="20000"/>
              </a:spcBef>
            </a:pPr>
            <a:r>
              <a:rPr lang="zh-TW" altLang="en-US" sz="2400" b="1">
                <a:solidFill>
                  <a:srgbClr val="0070C0"/>
                </a:solidFill>
              </a:rPr>
              <a:t>恐懼</a:t>
            </a:r>
            <a:endParaRPr lang="zh-TW" altLang="en-US" b="1">
              <a:solidFill>
                <a:srgbClr val="0070C0"/>
              </a:solidFill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6197600" y="4800600"/>
            <a:ext cx="1885950" cy="1212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心思</a:t>
            </a:r>
            <a:r>
              <a:rPr lang="zh-TW" altLang="en-US" b="1" dirty="0">
                <a:solidFill>
                  <a:srgbClr val="FF0000"/>
                </a:solidFill>
              </a:rPr>
              <a:t>，</a:t>
            </a:r>
            <a:r>
              <a:rPr lang="zh-TW" altLang="zh-TW" sz="2000" b="1" dirty="0">
                <a:solidFill>
                  <a:srgbClr val="FF0000"/>
                </a:solidFill>
              </a:rPr>
              <a:t>Heart</a:t>
            </a:r>
          </a:p>
          <a:p>
            <a:pPr algn="ctr"/>
            <a:r>
              <a:rPr lang="zh-TW" altLang="zh-TW" sz="2000" b="1" dirty="0">
                <a:solidFill>
                  <a:srgbClr val="FF0000"/>
                </a:solidFill>
              </a:rPr>
              <a:t>(Anxiety)</a:t>
            </a:r>
          </a:p>
          <a:p>
            <a:pPr algn="ctr">
              <a:spcBef>
                <a:spcPct val="20000"/>
              </a:spcBef>
            </a:pPr>
            <a:r>
              <a:rPr lang="zh-TW" altLang="zh-TW" sz="2400" b="1" dirty="0">
                <a:solidFill>
                  <a:srgbClr val="FF0000"/>
                </a:solidFill>
              </a:rPr>
              <a:t>焦慮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19125" y="304800"/>
            <a:ext cx="2352675" cy="990600"/>
            <a:chOff x="468" y="360"/>
            <a:chExt cx="1482" cy="624"/>
          </a:xfrm>
        </p:grpSpPr>
        <p:sp>
          <p:nvSpPr>
            <p:cNvPr id="15369" name="AutoShape 14"/>
            <p:cNvSpPr>
              <a:spLocks noChangeArrowheads="1"/>
            </p:cNvSpPr>
            <p:nvPr/>
          </p:nvSpPr>
          <p:spPr bwMode="blackWhite">
            <a:xfrm>
              <a:off x="468" y="396"/>
              <a:ext cx="1308" cy="564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round/>
              <a:headEnd/>
              <a:tailEnd/>
            </a:ln>
            <a:scene3d>
              <a:camera prst="legacyObliqueBottomLeft"/>
              <a:lightRig rig="legacyFlat4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CC0000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15370" name="Rectangle 15"/>
            <p:cNvSpPr>
              <a:spLocks noChangeArrowheads="1"/>
            </p:cNvSpPr>
            <p:nvPr/>
          </p:nvSpPr>
          <p:spPr bwMode="black">
            <a:xfrm>
              <a:off x="486" y="360"/>
              <a:ext cx="146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TW" altLang="en-US" sz="4000" b="1" dirty="0">
                  <a:solidFill>
                    <a:srgbClr val="FFFF00"/>
                  </a:solidFill>
                </a:rPr>
                <a:t>九站圖</a:t>
              </a:r>
              <a:endParaRPr lang="zh-TW" altLang="en-US" sz="4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5368" name="Text Box 17"/>
          <p:cNvSpPr txBox="1">
            <a:spLocks noChangeArrowheads="1"/>
          </p:cNvSpPr>
          <p:nvPr/>
        </p:nvSpPr>
        <p:spPr bwMode="auto">
          <a:xfrm>
            <a:off x="228600" y="6286500"/>
            <a:ext cx="5969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i="1"/>
              <a:t>3/1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solidFill>
                  <a:schemeClr val="accent6">
                    <a:lumMod val="75000"/>
                  </a:schemeClr>
                </a:solidFill>
              </a:rPr>
              <a:t>以弗所書</a:t>
            </a:r>
            <a:r>
              <a:rPr lang="en-US" altLang="zh-TW" b="1" u="sng" dirty="0" smtClean="0">
                <a:solidFill>
                  <a:schemeClr val="accent6">
                    <a:lumMod val="75000"/>
                  </a:schemeClr>
                </a:solidFill>
              </a:rPr>
              <a:t>2:4-10</a:t>
            </a:r>
            <a:endParaRPr lang="en-CA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TW" dirty="0" smtClean="0"/>
              <a:t>	</a:t>
            </a:r>
            <a:r>
              <a:rPr lang="en-US" altLang="zh-TW" sz="4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2:4 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DFKai-SB" pitchFamily="65" charset="-120"/>
                <a:ea typeface="DFKai-SB" pitchFamily="65" charset="-120"/>
              </a:rPr>
              <a:t>然而 神既有豐富的憐憫，因他愛我們的大愛，</a:t>
            </a:r>
            <a:r>
              <a:rPr lang="zh-TW" altLang="en-US" sz="4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4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5 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DFKai-SB" pitchFamily="65" charset="-120"/>
                <a:ea typeface="DFKai-SB" pitchFamily="65" charset="-120"/>
              </a:rPr>
              <a:t>當我們死在過犯中的時候，便叫我們與基督一同活過來（你們得救是本乎恩）。</a:t>
            </a:r>
            <a:r>
              <a:rPr lang="zh-TW" altLang="en-US" sz="4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4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6 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DFKai-SB" pitchFamily="65" charset="-120"/>
                <a:ea typeface="DFKai-SB" pitchFamily="65" charset="-120"/>
              </a:rPr>
              <a:t>他又叫我們與基督耶穌一同復活，一同坐在天上， </a:t>
            </a:r>
            <a:endParaRPr lang="en-CA" sz="4000" b="1" dirty="0">
              <a:solidFill>
                <a:schemeClr val="bg2">
                  <a:lumMod val="25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0"/>
          <p:cNvSpPr>
            <a:spLocks noChangeArrowheads="1"/>
          </p:cNvSpPr>
          <p:nvPr/>
        </p:nvSpPr>
        <p:spPr bwMode="blackWhite">
          <a:xfrm>
            <a:off x="619125" y="361950"/>
            <a:ext cx="2076450" cy="89535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round/>
            <a:headEnd/>
            <a:tailEnd/>
          </a:ln>
          <a:scene3d>
            <a:camera prst="legacyObliqueBottomLeft"/>
            <a:lightRig rig="legacyFlat4" dir="t"/>
          </a:scene3d>
          <a:sp3d extrusionH="201600" prstMaterial="legacyMatte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anchor="ctr">
            <a:spAutoFit/>
            <a:flatTx/>
          </a:bodyPr>
          <a:lstStyle/>
          <a:p>
            <a:endParaRPr lang="en-US"/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black">
          <a:xfrm>
            <a:off x="647700" y="304800"/>
            <a:ext cx="2324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4000">
                <a:solidFill>
                  <a:srgbClr val="FFFF00"/>
                </a:solidFill>
              </a:rPr>
              <a:t>九站圖</a:t>
            </a:r>
          </a:p>
        </p:txBody>
      </p:sp>
      <p:sp>
        <p:nvSpPr>
          <p:cNvPr id="16388" name="Oval 18"/>
          <p:cNvSpPr>
            <a:spLocks noChangeArrowheads="1"/>
          </p:cNvSpPr>
          <p:nvPr/>
        </p:nvSpPr>
        <p:spPr bwMode="auto">
          <a:xfrm>
            <a:off x="2614613" y="2249488"/>
            <a:ext cx="3884612" cy="3808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19"/>
          <p:cNvSpPr>
            <a:spLocks noChangeShapeType="1"/>
          </p:cNvSpPr>
          <p:nvPr/>
        </p:nvSpPr>
        <p:spPr bwMode="auto">
          <a:xfrm>
            <a:off x="2700338" y="3511550"/>
            <a:ext cx="1052512" cy="23971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0" name="Line 20"/>
          <p:cNvSpPr>
            <a:spLocks noChangeShapeType="1"/>
          </p:cNvSpPr>
          <p:nvPr/>
        </p:nvSpPr>
        <p:spPr bwMode="auto">
          <a:xfrm flipV="1">
            <a:off x="5270500" y="3387725"/>
            <a:ext cx="1017588" cy="25114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973388" y="2278063"/>
            <a:ext cx="3200400" cy="2898775"/>
            <a:chOff x="1927" y="1570"/>
            <a:chExt cx="1724" cy="1724"/>
          </a:xfrm>
        </p:grpSpPr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>
              <a:off x="1927" y="3294"/>
              <a:ext cx="172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H="1">
              <a:off x="1927" y="1570"/>
              <a:ext cx="817" cy="172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11" name="Line 24"/>
            <p:cNvSpPr>
              <a:spLocks noChangeShapeType="1"/>
            </p:cNvSpPr>
            <p:nvPr/>
          </p:nvSpPr>
          <p:spPr bwMode="auto">
            <a:xfrm flipH="1" flipV="1">
              <a:off x="2744" y="1570"/>
              <a:ext cx="907" cy="172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6392" name="Line 25"/>
          <p:cNvSpPr>
            <a:spLocks noChangeShapeType="1"/>
          </p:cNvSpPr>
          <p:nvPr/>
        </p:nvSpPr>
        <p:spPr bwMode="auto">
          <a:xfrm flipH="1" flipV="1">
            <a:off x="3209925" y="2774950"/>
            <a:ext cx="533400" cy="31242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3" name="Line 26"/>
          <p:cNvSpPr>
            <a:spLocks noChangeShapeType="1"/>
          </p:cNvSpPr>
          <p:nvPr/>
        </p:nvSpPr>
        <p:spPr bwMode="auto">
          <a:xfrm>
            <a:off x="3200400" y="2767013"/>
            <a:ext cx="3087688" cy="611187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4" name="Line 27"/>
          <p:cNvSpPr>
            <a:spLocks noChangeShapeType="1"/>
          </p:cNvSpPr>
          <p:nvPr/>
        </p:nvSpPr>
        <p:spPr bwMode="auto">
          <a:xfrm flipV="1">
            <a:off x="5289550" y="2651125"/>
            <a:ext cx="355600" cy="32385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5" name="Line 28"/>
          <p:cNvSpPr>
            <a:spLocks noChangeShapeType="1"/>
          </p:cNvSpPr>
          <p:nvPr/>
        </p:nvSpPr>
        <p:spPr bwMode="auto">
          <a:xfrm flipH="1">
            <a:off x="2690813" y="2633663"/>
            <a:ext cx="2974975" cy="887412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6" name="Text Box 29"/>
          <p:cNvSpPr txBox="1">
            <a:spLocks noChangeArrowheads="1"/>
          </p:cNvSpPr>
          <p:nvPr/>
        </p:nvSpPr>
        <p:spPr bwMode="auto">
          <a:xfrm>
            <a:off x="4251325" y="1757363"/>
            <a:ext cx="458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zh-TW" sz="2800">
                <a:solidFill>
                  <a:schemeClr val="bg1"/>
                </a:solidFill>
                <a:latin typeface="Times New Roman" pitchFamily="18" charset="0"/>
              </a:rPr>
              <a:t>9</a:t>
            </a:r>
            <a:endParaRPr lang="en-CA" altLang="zh-TW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397" name="Text Box 30"/>
          <p:cNvSpPr txBox="1">
            <a:spLocks noChangeArrowheads="1"/>
          </p:cNvSpPr>
          <p:nvPr/>
        </p:nvSpPr>
        <p:spPr bwMode="auto">
          <a:xfrm>
            <a:off x="5694363" y="216535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zh-TW" sz="28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CA" altLang="zh-TW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398" name="Text Box 31"/>
          <p:cNvSpPr txBox="1">
            <a:spLocks noChangeArrowheads="1"/>
          </p:cNvSpPr>
          <p:nvPr/>
        </p:nvSpPr>
        <p:spPr bwMode="auto">
          <a:xfrm>
            <a:off x="6369050" y="3089275"/>
            <a:ext cx="495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zh-TW" sz="28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CA" altLang="zh-TW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399" name="Text Box 32"/>
          <p:cNvSpPr txBox="1">
            <a:spLocks noChangeArrowheads="1"/>
          </p:cNvSpPr>
          <p:nvPr/>
        </p:nvSpPr>
        <p:spPr bwMode="auto">
          <a:xfrm>
            <a:off x="6173788" y="50942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zh-TW" sz="2800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lang="en-CA" altLang="zh-TW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00" name="Text Box 33"/>
          <p:cNvSpPr txBox="1">
            <a:spLocks noChangeArrowheads="1"/>
          </p:cNvSpPr>
          <p:nvPr/>
        </p:nvSpPr>
        <p:spPr bwMode="auto">
          <a:xfrm>
            <a:off x="5287963" y="5797550"/>
            <a:ext cx="387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zh-TW" sz="280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CA" altLang="zh-TW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01" name="Text Box 34"/>
          <p:cNvSpPr txBox="1">
            <a:spLocks noChangeArrowheads="1"/>
          </p:cNvSpPr>
          <p:nvPr/>
        </p:nvSpPr>
        <p:spPr bwMode="auto">
          <a:xfrm>
            <a:off x="3328988" y="5910263"/>
            <a:ext cx="471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zh-TW" sz="2800">
                <a:solidFill>
                  <a:schemeClr val="bg1"/>
                </a:solidFill>
                <a:latin typeface="Times New Roman" pitchFamily="18" charset="0"/>
              </a:rPr>
              <a:t>5</a:t>
            </a:r>
            <a:endParaRPr lang="en-CA" altLang="zh-TW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02" name="Text Box 35"/>
          <p:cNvSpPr txBox="1">
            <a:spLocks noChangeArrowheads="1"/>
          </p:cNvSpPr>
          <p:nvPr/>
        </p:nvSpPr>
        <p:spPr bwMode="auto">
          <a:xfrm>
            <a:off x="2266950" y="4991100"/>
            <a:ext cx="534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zh-TW" sz="2800">
                <a:solidFill>
                  <a:schemeClr val="bg1"/>
                </a:solidFill>
                <a:latin typeface="Times New Roman" pitchFamily="18" charset="0"/>
              </a:rPr>
              <a:t>6</a:t>
            </a:r>
            <a:endParaRPr lang="en-CA" altLang="zh-TW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03" name="Text Box 36"/>
          <p:cNvSpPr txBox="1">
            <a:spLocks noChangeArrowheads="1"/>
          </p:cNvSpPr>
          <p:nvPr/>
        </p:nvSpPr>
        <p:spPr bwMode="auto">
          <a:xfrm>
            <a:off x="2009775" y="3100388"/>
            <a:ext cx="576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zh-TW" sz="2800">
                <a:solidFill>
                  <a:schemeClr val="bg1"/>
                </a:solidFill>
                <a:latin typeface="Times New Roman" pitchFamily="18" charset="0"/>
              </a:rPr>
              <a:t>7</a:t>
            </a:r>
            <a:endParaRPr lang="en-CA" altLang="zh-TW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04" name="Text Box 37"/>
          <p:cNvSpPr txBox="1">
            <a:spLocks noChangeArrowheads="1"/>
          </p:cNvSpPr>
          <p:nvPr/>
        </p:nvSpPr>
        <p:spPr bwMode="auto">
          <a:xfrm>
            <a:off x="2844800" y="2227263"/>
            <a:ext cx="460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zh-TW" sz="2800">
                <a:solidFill>
                  <a:schemeClr val="bg1"/>
                </a:solidFill>
                <a:latin typeface="Times New Roman" pitchFamily="18" charset="0"/>
              </a:rPr>
              <a:t>8</a:t>
            </a:r>
            <a:endParaRPr lang="en-CA" altLang="zh-TW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65" name="Text Box 43"/>
          <p:cNvSpPr txBox="1">
            <a:spLocks noChangeArrowheads="1"/>
          </p:cNvSpPr>
          <p:nvPr/>
        </p:nvSpPr>
        <p:spPr bwMode="auto">
          <a:xfrm>
            <a:off x="790575" y="4721225"/>
            <a:ext cx="1885950" cy="154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Arial" charset="0"/>
                <a:ea typeface="SimHei" pitchFamily="2" charset="-122"/>
              </a:rPr>
              <a:t>意念</a:t>
            </a:r>
            <a:r>
              <a:rPr lang="zh-TW" altLang="en-US" sz="2000" b="1" dirty="0">
                <a:solidFill>
                  <a:srgbClr val="0070C0"/>
                </a:solidFill>
                <a:latin typeface="Arial" charset="0"/>
                <a:ea typeface="SimHei" pitchFamily="2" charset="-122"/>
              </a:rPr>
              <a:t>，</a:t>
            </a:r>
            <a:r>
              <a:rPr lang="zh-TW" altLang="zh-TW" sz="2000" b="1" dirty="0">
                <a:solidFill>
                  <a:srgbClr val="0070C0"/>
                </a:solidFill>
                <a:latin typeface="Arial" charset="0"/>
                <a:ea typeface="SimHei" pitchFamily="2" charset="-122"/>
              </a:rPr>
              <a:t>Head</a:t>
            </a:r>
          </a:p>
          <a:p>
            <a:pPr algn="ctr">
              <a:defRPr/>
            </a:pPr>
            <a:r>
              <a:rPr lang="zh-TW" altLang="zh-TW" sz="2000" b="1" dirty="0">
                <a:solidFill>
                  <a:srgbClr val="0070C0"/>
                </a:solidFill>
                <a:latin typeface="Arial" charset="0"/>
                <a:ea typeface="SimHei" pitchFamily="2" charset="-122"/>
              </a:rPr>
              <a:t>(Fear)</a:t>
            </a:r>
          </a:p>
          <a:p>
            <a:pPr algn="ctr">
              <a:spcBef>
                <a:spcPct val="20000"/>
              </a:spcBef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Arial" charset="0"/>
                <a:ea typeface="SimHei" pitchFamily="2" charset="-122"/>
              </a:rPr>
              <a:t>恐懼</a:t>
            </a:r>
          </a:p>
          <a:p>
            <a:pPr algn="ctr">
              <a:spcBef>
                <a:spcPct val="20000"/>
              </a:spcBef>
              <a:defRPr/>
            </a:pPr>
            <a:endParaRPr lang="zh-TW" altLang="en-US" dirty="0">
              <a:latin typeface="Arial" charset="0"/>
              <a:ea typeface="SimHei" pitchFamily="2" charset="-122"/>
            </a:endParaRPr>
          </a:p>
        </p:txBody>
      </p:sp>
      <p:sp>
        <p:nvSpPr>
          <p:cNvPr id="16406" name="Text Box 44"/>
          <p:cNvSpPr txBox="1">
            <a:spLocks noChangeArrowheads="1"/>
          </p:cNvSpPr>
          <p:nvPr/>
        </p:nvSpPr>
        <p:spPr bwMode="auto">
          <a:xfrm>
            <a:off x="6337300" y="4838700"/>
            <a:ext cx="1885950" cy="1212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心思</a:t>
            </a:r>
            <a:r>
              <a:rPr lang="zh-TW" altLang="en-US" b="1" dirty="0">
                <a:solidFill>
                  <a:srgbClr val="FF0000"/>
                </a:solidFill>
              </a:rPr>
              <a:t>，</a:t>
            </a:r>
            <a:r>
              <a:rPr lang="zh-TW" altLang="zh-TW" sz="2000" b="1" dirty="0">
                <a:solidFill>
                  <a:srgbClr val="FF0000"/>
                </a:solidFill>
              </a:rPr>
              <a:t>Heart</a:t>
            </a:r>
          </a:p>
          <a:p>
            <a:pPr algn="ctr"/>
            <a:r>
              <a:rPr lang="zh-TW" altLang="zh-TW" sz="2000" b="1" dirty="0">
                <a:solidFill>
                  <a:srgbClr val="FF0000"/>
                </a:solidFill>
              </a:rPr>
              <a:t>(Anxiety)</a:t>
            </a:r>
          </a:p>
          <a:p>
            <a:pPr algn="ctr">
              <a:spcBef>
                <a:spcPct val="20000"/>
              </a:spcBef>
            </a:pPr>
            <a:r>
              <a:rPr lang="zh-TW" altLang="zh-TW" sz="2400" b="1" dirty="0">
                <a:solidFill>
                  <a:srgbClr val="FF0000"/>
                </a:solidFill>
              </a:rPr>
              <a:t>焦慮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6167" name="Text Box 47"/>
          <p:cNvSpPr txBox="1">
            <a:spLocks noChangeArrowheads="1"/>
          </p:cNvSpPr>
          <p:nvPr/>
        </p:nvSpPr>
        <p:spPr bwMode="auto">
          <a:xfrm>
            <a:off x="3057525" y="1047750"/>
            <a:ext cx="3060700" cy="946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SimHei" pitchFamily="2" charset="-122"/>
              </a:rPr>
              <a:t>行徑，</a:t>
            </a:r>
            <a:r>
              <a:rPr lang="zh-TW" altLang="zh-TW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SimHei" pitchFamily="2" charset="-122"/>
              </a:rPr>
              <a:t>Gut</a:t>
            </a:r>
          </a:p>
          <a:p>
            <a:pPr algn="ctr">
              <a:defRPr/>
            </a:pP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SimHei" pitchFamily="2" charset="-122"/>
              </a:rPr>
              <a:t>(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SimHei" pitchFamily="2" charset="-122"/>
              </a:rPr>
              <a:t>怨憤</a:t>
            </a: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SimHei" pitchFamily="2" charset="-122"/>
              </a:rPr>
              <a:t>，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SimHei" pitchFamily="2" charset="-122"/>
              </a:rPr>
              <a:t>Resentment</a:t>
            </a:r>
            <a:r>
              <a:rPr lang="zh-TW" altLang="zh-TW" sz="2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SimHei" pitchFamily="2" charset="-122"/>
              </a:rPr>
              <a:t>)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Arial" charset="0"/>
              <a:ea typeface="SimHei" pitchFamily="2" charset="-122"/>
            </a:endParaRPr>
          </a:p>
        </p:txBody>
      </p:sp>
      <p:sp>
        <p:nvSpPr>
          <p:cNvPr id="16408" name="Text Box 48"/>
          <p:cNvSpPr txBox="1">
            <a:spLocks noChangeArrowheads="1"/>
          </p:cNvSpPr>
          <p:nvPr/>
        </p:nvSpPr>
        <p:spPr bwMode="auto">
          <a:xfrm>
            <a:off x="228600" y="6286500"/>
            <a:ext cx="5969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i="1"/>
              <a:t>4/1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C00000"/>
                </a:solidFill>
              </a:rPr>
              <a:t>2.</a:t>
            </a:r>
            <a:r>
              <a:rPr lang="zh-TW" altLang="en-US" sz="4800" dirty="0" smtClean="0">
                <a:solidFill>
                  <a:srgbClr val="C00000"/>
                </a:solidFill>
              </a:rPr>
              <a:t> </a:t>
            </a:r>
            <a:r>
              <a:rPr lang="zh-TW" altLang="en-US" sz="4800" b="1" dirty="0" smtClean="0">
                <a:solidFill>
                  <a:srgbClr val="C00000"/>
                </a:solidFill>
              </a:rPr>
              <a:t>接納</a:t>
            </a:r>
            <a:r>
              <a:rPr lang="en-US" altLang="zh-TW" sz="4800" b="1" dirty="0" smtClean="0">
                <a:solidFill>
                  <a:srgbClr val="C00000"/>
                </a:solidFill>
              </a:rPr>
              <a:t>︰</a:t>
            </a:r>
            <a:r>
              <a:rPr lang="zh-TW" altLang="en-US" sz="4800" b="1" dirty="0" smtClean="0">
                <a:solidFill>
                  <a:srgbClr val="C00000"/>
                </a:solidFill>
              </a:rPr>
              <a:t>與基督同活</a:t>
            </a:r>
            <a:endParaRPr lang="en-CA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686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b="1" u="sng" dirty="0" smtClean="0">
                <a:solidFill>
                  <a:schemeClr val="accent6">
                    <a:lumMod val="75000"/>
                  </a:schemeClr>
                </a:solidFill>
              </a:rPr>
              <a:t>羅馬書</a:t>
            </a:r>
            <a:r>
              <a:rPr lang="en-US" altLang="zh-TW" b="1" u="sng" dirty="0" smtClean="0">
                <a:solidFill>
                  <a:schemeClr val="accent6">
                    <a:lumMod val="75000"/>
                  </a:schemeClr>
                </a:solidFill>
              </a:rPr>
              <a:t>︰5:8</a:t>
            </a:r>
          </a:p>
          <a:p>
            <a:pPr>
              <a:lnSpc>
                <a:spcPct val="160000"/>
              </a:lnSpc>
              <a:buNone/>
            </a:pPr>
            <a:r>
              <a:rPr lang="en-US" altLang="zh-TW" dirty="0" smtClean="0"/>
              <a:t>	</a:t>
            </a:r>
            <a:r>
              <a:rPr lang="zh-TW" altLang="en-US" sz="3900" b="1" dirty="0" smtClean="0">
                <a:latin typeface="DFKai-SB" pitchFamily="65" charset="-120"/>
                <a:ea typeface="DFKai-SB" pitchFamily="65" charset="-120"/>
              </a:rPr>
              <a:t>惟有基督在我們還作罪人的時候為我們死，　神的愛就在此向我們顯明了。</a:t>
            </a:r>
            <a:endParaRPr lang="en-US" sz="3900" b="1" dirty="0" smtClean="0">
              <a:latin typeface="DFKai-SB" pitchFamily="65" charset="-120"/>
              <a:ea typeface="DFKai-SB" pitchFamily="65" charset="-120"/>
            </a:endParaRPr>
          </a:p>
          <a:p>
            <a:endParaRPr lang="en-US" sz="12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4800" b="1" dirty="0" smtClean="0">
                <a:solidFill>
                  <a:srgbClr val="00B050"/>
                </a:solidFill>
              </a:rPr>
              <a:t>恩典與信心</a:t>
            </a:r>
            <a:endParaRPr lang="en-US" altLang="zh-TW" sz="48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TW" sz="4800" b="1" dirty="0" smtClean="0">
                <a:solidFill>
                  <a:srgbClr val="00B050"/>
                </a:solidFill>
              </a:rPr>
              <a:t>What?</a:t>
            </a:r>
            <a:endParaRPr lang="en-CA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1152128"/>
          </a:xfrm>
        </p:spPr>
        <p:txBody>
          <a:bodyPr>
            <a:noAutofit/>
          </a:bodyPr>
          <a:lstStyle/>
          <a:p>
            <a:r>
              <a:rPr lang="en-US" altLang="zh-TW" sz="4400" dirty="0" smtClean="0">
                <a:solidFill>
                  <a:srgbClr val="C00000"/>
                </a:solidFill>
              </a:rPr>
              <a:t>2.</a:t>
            </a:r>
            <a:r>
              <a:rPr lang="zh-TW" altLang="en-US" sz="4400" dirty="0" smtClean="0">
                <a:solidFill>
                  <a:srgbClr val="C00000"/>
                </a:solidFill>
              </a:rPr>
              <a:t> 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接納</a:t>
            </a:r>
            <a:r>
              <a:rPr lang="en-US" altLang="zh-TW" sz="4400" b="1" dirty="0" smtClean="0">
                <a:solidFill>
                  <a:srgbClr val="C00000"/>
                </a:solidFill>
              </a:rPr>
              <a:t>︰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與基督同活</a:t>
            </a:r>
            <a:r>
              <a:rPr lang="en-US" altLang="zh-TW" sz="4400" b="1" dirty="0" smtClean="0">
                <a:solidFill>
                  <a:srgbClr val="C00000"/>
                </a:solidFill>
              </a:rPr>
              <a:t>-</a:t>
            </a:r>
            <a:r>
              <a:rPr lang="zh-TW" altLang="en-US" sz="4400" b="1" dirty="0" smtClean="0">
                <a:solidFill>
                  <a:srgbClr val="002060"/>
                </a:solidFill>
              </a:rPr>
              <a:t>以弗所書</a:t>
            </a:r>
            <a:r>
              <a:rPr lang="en-US" altLang="zh-TW" sz="4400" b="1" dirty="0" smtClean="0">
                <a:solidFill>
                  <a:srgbClr val="002060"/>
                </a:solidFill>
              </a:rPr>
              <a:t/>
            </a:r>
            <a:br>
              <a:rPr lang="en-US" altLang="zh-TW" sz="4400" b="1" dirty="0" smtClean="0">
                <a:solidFill>
                  <a:srgbClr val="002060"/>
                </a:solidFill>
              </a:rPr>
            </a:br>
            <a:endParaRPr lang="en-CA" sz="4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在基督裏的我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完全真摯與順服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無偽的信與順服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鬱金香的順服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179388" y="6524625"/>
            <a:ext cx="8640762" cy="0"/>
          </a:xfrm>
          <a:prstGeom prst="line">
            <a:avLst/>
          </a:prstGeom>
          <a:noFill/>
          <a:ln w="127000" cmpd="thickThin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9750" y="404813"/>
            <a:ext cx="82089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TW" altLang="en-US" sz="3600" b="1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約翰加爾文</a:t>
            </a:r>
            <a:r>
              <a:rPr lang="en-US" altLang="zh-TW" sz="3200" b="1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en-US" altLang="zh-TW" sz="3200" b="1">
                <a:solidFill>
                  <a:srgbClr val="CC0000"/>
                </a:solidFill>
                <a:latin typeface="Times New Roman" pitchFamily="18" charset="0"/>
                <a:ea typeface="SimHei" pitchFamily="49" charset="-122"/>
              </a:rPr>
              <a:t>JOHN CALVIN</a:t>
            </a:r>
            <a:r>
              <a:rPr lang="en-US" altLang="zh-TW" sz="3200" b="1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)1509-1564</a:t>
            </a:r>
            <a:endParaRPr lang="en-US" altLang="zh-TW" sz="3200" b="1">
              <a:solidFill>
                <a:srgbClr val="0000FF"/>
              </a:solidFill>
              <a:ea typeface="PMingLiU" pitchFamily="18" charset="-120"/>
            </a:endParaRPr>
          </a:p>
        </p:txBody>
      </p:sp>
      <p:pic>
        <p:nvPicPr>
          <p:cNvPr id="24580" name="Picture 7" descr="calvin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76700"/>
            <a:ext cx="20589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611188" y="1412875"/>
            <a:ext cx="4608512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HK" alt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SimHei"/>
                <a:ea typeface="SimHei"/>
              </a:rPr>
              <a:t>救贖觀</a:t>
            </a:r>
            <a:endParaRPr lang="en-CA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SimHei"/>
              <a:ea typeface="SimHei"/>
            </a:endParaRP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2339975" y="3284538"/>
            <a:ext cx="6119813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i="1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FIVE POINTS ATONEMENT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179388" y="6524625"/>
            <a:ext cx="8640762" cy="0"/>
          </a:xfrm>
          <a:prstGeom prst="line">
            <a:avLst/>
          </a:prstGeom>
          <a:noFill/>
          <a:ln w="127000" cmpd="thickThin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9750" y="404813"/>
            <a:ext cx="86042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000" b="1" dirty="0">
                <a:ea typeface="SimHei" pitchFamily="49" charset="-122"/>
              </a:rPr>
              <a:t>1. </a:t>
            </a:r>
            <a:r>
              <a:rPr lang="zh-TW" altLang="en-US" sz="4600" b="1" dirty="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全然敗壞</a:t>
            </a:r>
            <a:r>
              <a:rPr lang="en-US" altLang="zh-TW" sz="3200" b="1" dirty="0">
                <a:ea typeface="PMingLiU" pitchFamily="18" charset="-120"/>
              </a:rPr>
              <a:t>(Total Depravity)</a:t>
            </a:r>
          </a:p>
          <a:p>
            <a:pPr>
              <a:spcBef>
                <a:spcPct val="50000"/>
              </a:spcBef>
            </a:pPr>
            <a:r>
              <a:rPr lang="en-US" altLang="zh-TW" sz="4000" b="1" dirty="0">
                <a:ea typeface="PMingLiU" pitchFamily="18" charset="-120"/>
              </a:rPr>
              <a:t>2. </a:t>
            </a:r>
            <a:r>
              <a:rPr lang="zh-TW" altLang="en-US" sz="4600" b="1" dirty="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無條件揀選</a:t>
            </a:r>
            <a:r>
              <a:rPr lang="en-US" altLang="zh-TW" sz="3000" b="1" dirty="0">
                <a:ea typeface="PMingLiU" pitchFamily="18" charset="-120"/>
              </a:rPr>
              <a:t>(Unconditional election)</a:t>
            </a:r>
            <a:endParaRPr lang="zh-TW" altLang="en-US" sz="3000" b="1" dirty="0">
              <a:solidFill>
                <a:srgbClr val="CC0000"/>
              </a:solidFill>
              <a:latin typeface="SimHei" pitchFamily="49" charset="-122"/>
              <a:ea typeface="SimHei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TW" sz="4000" b="1" dirty="0">
                <a:ea typeface="PMingLiU" pitchFamily="18" charset="-120"/>
              </a:rPr>
              <a:t>3. </a:t>
            </a:r>
            <a:r>
              <a:rPr lang="zh-TW" altLang="en-US" sz="4600" b="1" dirty="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有限</a:t>
            </a:r>
            <a:r>
              <a:rPr lang="en-US" altLang="zh-TW" sz="4600" b="1" dirty="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/</a:t>
            </a:r>
            <a:r>
              <a:rPr lang="zh-TW" altLang="en-US" sz="4600" b="1" dirty="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有主權代贖</a:t>
            </a:r>
            <a:r>
              <a:rPr lang="en-US" altLang="zh-TW" sz="2600" b="1" dirty="0">
                <a:ea typeface="PMingLiU" pitchFamily="18" charset="-120"/>
              </a:rPr>
              <a:t>(Limited Atonement)</a:t>
            </a:r>
            <a:endParaRPr lang="zh-TW" altLang="en-US" sz="2600" b="1" dirty="0">
              <a:solidFill>
                <a:srgbClr val="CC0000"/>
              </a:solidFill>
              <a:latin typeface="SimHei" pitchFamily="49" charset="-122"/>
              <a:ea typeface="SimHei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TW" sz="4000" b="1" dirty="0">
                <a:ea typeface="PMingLiU" pitchFamily="18" charset="-120"/>
              </a:rPr>
              <a:t>4.</a:t>
            </a:r>
            <a:r>
              <a:rPr lang="zh-TW" altLang="en-US" sz="4000" b="1" dirty="0">
                <a:ea typeface="PMingLiU" pitchFamily="18" charset="-120"/>
              </a:rPr>
              <a:t> </a:t>
            </a:r>
            <a:r>
              <a:rPr lang="zh-TW" altLang="en-US" sz="4600" b="1" dirty="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無可抗拒恩典</a:t>
            </a:r>
            <a:r>
              <a:rPr lang="en-US" altLang="zh-TW" sz="2800" b="1" dirty="0">
                <a:ea typeface="PMingLiU" pitchFamily="18" charset="-120"/>
              </a:rPr>
              <a:t>(Irresistible Grace)</a:t>
            </a:r>
          </a:p>
          <a:p>
            <a:pPr>
              <a:spcBef>
                <a:spcPct val="50000"/>
              </a:spcBef>
            </a:pPr>
            <a:r>
              <a:rPr lang="en-CA" altLang="zh-TW" sz="4000" b="1" dirty="0">
                <a:ea typeface="PMingLiU" pitchFamily="18" charset="-120"/>
              </a:rPr>
              <a:t>5. </a:t>
            </a:r>
            <a:r>
              <a:rPr lang="zh-TW" altLang="en-CA" sz="4600" b="1" dirty="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忍耐到底的聖徒</a:t>
            </a:r>
            <a:r>
              <a:rPr lang="zh-TW" altLang="en-CA" sz="2000" b="1" dirty="0">
                <a:ea typeface="PMingLiU" pitchFamily="18" charset="-120"/>
              </a:rPr>
              <a:t> </a:t>
            </a:r>
            <a:r>
              <a:rPr lang="en-CA" altLang="zh-TW" sz="2000" b="1" dirty="0">
                <a:ea typeface="PMingLiU" pitchFamily="18" charset="-120"/>
              </a:rPr>
              <a:t>(Perseverance of the Saints)</a:t>
            </a:r>
            <a:endParaRPr lang="en-US" altLang="zh-TW" sz="2000" b="1" dirty="0"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686800" cy="8382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660066"/>
                </a:solidFill>
              </a:rPr>
              <a:t>恩典</a:t>
            </a:r>
            <a:endParaRPr lang="en-CA" sz="60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48883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從全然</a:t>
            </a:r>
            <a:endParaRPr lang="en-US" altLang="zh-TW" sz="4800" b="1" dirty="0" smtClean="0"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敗壞到無條件的揀選</a:t>
            </a:r>
            <a:endParaRPr lang="en-US" altLang="zh-TW" sz="4800" b="1" dirty="0" smtClean="0"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重價買贖 </a:t>
            </a:r>
            <a:r>
              <a:rPr lang="en-US" altLang="zh-TW" sz="4800" b="1" dirty="0" smtClean="0">
                <a:latin typeface="DFKai-SB" pitchFamily="65" charset="-120"/>
                <a:ea typeface="DFKai-SB" pitchFamily="65" charset="-120"/>
              </a:rPr>
              <a:t>–</a:t>
            </a: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 神有主權</a:t>
            </a:r>
            <a:endParaRPr lang="en-US" altLang="zh-TW" sz="4800" b="1" dirty="0" smtClean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38914" name="Picture 2" descr="http://www.blogperfume.com/wp-content/uploads/2008/09/heart-shape-adjustments.jpg"/>
          <p:cNvPicPr>
            <a:picLocks noChangeAspect="1" noChangeArrowheads="1"/>
          </p:cNvPicPr>
          <p:nvPr/>
        </p:nvPicPr>
        <p:blipFill>
          <a:blip r:embed="rId2" cstate="print"/>
          <a:srcRect l="29076" r="28763"/>
          <a:stretch>
            <a:fillRect/>
          </a:stretch>
        </p:blipFill>
        <p:spPr bwMode="auto">
          <a:xfrm rot="729600">
            <a:off x="7220930" y="5147287"/>
            <a:ext cx="1419565" cy="1372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8686800" cy="8382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660066"/>
                </a:solidFill>
              </a:rPr>
              <a:t>信心</a:t>
            </a:r>
            <a:endParaRPr lang="en-CA" sz="60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zh-TW" altLang="en-US" sz="5400" b="1" dirty="0" smtClean="0">
                <a:latin typeface="DFKai-SB" pitchFamily="65" charset="-120"/>
                <a:ea typeface="DFKai-SB" pitchFamily="65" charset="-120"/>
              </a:rPr>
              <a:t>來自無可抗拒的恩典</a:t>
            </a:r>
            <a:endParaRPr lang="en-US" sz="5400" b="1" dirty="0" smtClean="0"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zh-TW" altLang="en-US" sz="5400" b="1" dirty="0" smtClean="0">
                <a:latin typeface="DFKai-SB" pitchFamily="65" charset="-120"/>
                <a:ea typeface="DFKai-SB" pitchFamily="65" charset="-120"/>
              </a:rPr>
              <a:t>也來自忍耐到底</a:t>
            </a:r>
            <a:endParaRPr lang="en-CA" sz="5400" b="1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37890" name="Picture 2" descr="Dove in Fligh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05064"/>
            <a:ext cx="2160240" cy="2186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351838" cy="60213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zh-TW" altLang="en-US" sz="3600" b="1" u="sng" dirty="0" smtClean="0">
                <a:solidFill>
                  <a:srgbClr val="00B050"/>
                </a:solidFill>
                <a:latin typeface="SimHei" pitchFamily="49" charset="-122"/>
                <a:ea typeface="SimHei" pitchFamily="49" charset="-122"/>
              </a:rPr>
              <a:t>詩篇</a:t>
            </a:r>
            <a:r>
              <a:rPr lang="en-US" altLang="zh-TW" sz="3600" b="1" u="sng" dirty="0" smtClean="0">
                <a:solidFill>
                  <a:srgbClr val="00B050"/>
                </a:solidFill>
                <a:latin typeface="SimHei" pitchFamily="49" charset="-122"/>
                <a:ea typeface="SimHei" pitchFamily="49" charset="-122"/>
              </a:rPr>
              <a:t>︰139:23 </a:t>
            </a:r>
            <a:r>
              <a:rPr lang="en-US" altLang="zh-TW" sz="4400" dirty="0" smtClean="0">
                <a:solidFill>
                  <a:srgbClr val="00B050"/>
                </a:solidFill>
                <a:latin typeface="SimHei" pitchFamily="49" charset="-122"/>
                <a:ea typeface="SimHei" pitchFamily="49" charset="-122"/>
              </a:rPr>
              <a:t>	</a:t>
            </a:r>
            <a:r>
              <a:rPr lang="en-US" altLang="zh-TW" sz="4400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4400" dirty="0" smtClean="0">
                <a:latin typeface="SimHei" pitchFamily="49" charset="-122"/>
                <a:ea typeface="SimHei" pitchFamily="49" charset="-122"/>
              </a:rPr>
            </a:br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神啊，求你鑒察我，知道我的心思；試煉我，知道我的意念，</a:t>
            </a:r>
            <a:endParaRPr lang="en-US" altLang="zh-TW" sz="4000" dirty="0" smtClean="0">
              <a:solidFill>
                <a:schemeClr val="accent2">
                  <a:lumMod val="50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endParaRPr lang="en-US" altLang="zh-TW" sz="1200" dirty="0" smtClean="0"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zh-TW" altLang="en-US" sz="3600" b="1" u="sng" dirty="0" smtClean="0">
                <a:solidFill>
                  <a:srgbClr val="00B050"/>
                </a:solidFill>
                <a:latin typeface="SimHei" pitchFamily="49" charset="-122"/>
                <a:ea typeface="SimHei" pitchFamily="49" charset="-122"/>
              </a:rPr>
              <a:t>詩篇</a:t>
            </a:r>
            <a:r>
              <a:rPr lang="en-US" altLang="zh-TW" sz="3600" b="1" u="sng" dirty="0" smtClean="0">
                <a:solidFill>
                  <a:srgbClr val="00B050"/>
                </a:solidFill>
                <a:latin typeface="SimHei" pitchFamily="49" charset="-122"/>
                <a:ea typeface="SimHei" pitchFamily="49" charset="-122"/>
              </a:rPr>
              <a:t>︰139:24 </a:t>
            </a:r>
            <a:r>
              <a:rPr lang="en-US" altLang="zh-TW" sz="4400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4400" dirty="0" smtClean="0">
                <a:latin typeface="SimHei" pitchFamily="49" charset="-122"/>
                <a:ea typeface="SimHei" pitchFamily="49" charset="-122"/>
              </a:rPr>
            </a:br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看在我裡面有甚麼惡行沒有，引導我走永生的道路。</a:t>
            </a:r>
            <a:r>
              <a:rPr lang="en-US" altLang="zh-TW" sz="4000" dirty="0" smtClean="0">
                <a:solidFill>
                  <a:schemeClr val="accent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CA" sz="4000" dirty="0" smtClean="0">
              <a:solidFill>
                <a:schemeClr val="accent2">
                  <a:lumMod val="5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2" descr="http://1.bp.blogspot.com/_gzl0O1DLDIc/SeC3FOkWdgI/AAAAAAAACRE/zX0TzoAsKFg/s400/prod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TW" dirty="0" smtClean="0">
                <a:solidFill>
                  <a:srgbClr val="C00000"/>
                </a:solidFill>
              </a:rPr>
              <a:t>	</a:t>
            </a:r>
            <a:r>
              <a:rPr lang="en-US" altLang="zh-TW" sz="4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2:7 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DFKai-SB" pitchFamily="65" charset="-120"/>
                <a:ea typeface="DFKai-SB" pitchFamily="65" charset="-120"/>
              </a:rPr>
              <a:t>要將他極豐富的恩典，就是他在基督耶穌裡向我們所施的恩慈，顯明給後來的世代看。 </a:t>
            </a:r>
            <a:r>
              <a:rPr lang="en-US" altLang="zh-TW" sz="4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8</a:t>
            </a:r>
            <a:r>
              <a:rPr lang="en-US" altLang="zh-TW" sz="4000" b="1" dirty="0" smtClean="0">
                <a:solidFill>
                  <a:schemeClr val="bg2">
                    <a:lumMod val="25000"/>
                  </a:schemeClr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DFKai-SB" pitchFamily="65" charset="-120"/>
                <a:ea typeface="DFKai-SB" pitchFamily="65" charset="-120"/>
              </a:rPr>
              <a:t>你們得救是本乎恩，也因著信。這並不是出於自己，乃是　神所賜的；</a:t>
            </a:r>
            <a:endParaRPr lang="en-CA" sz="4000" b="1" dirty="0">
              <a:solidFill>
                <a:schemeClr val="bg2">
                  <a:lumMod val="25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TW" dirty="0" smtClean="0">
                <a:solidFill>
                  <a:srgbClr val="C00000"/>
                </a:solidFill>
              </a:rPr>
              <a:t>	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TW" sz="4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2:9 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DFKai-SB" pitchFamily="65" charset="-120"/>
                <a:ea typeface="DFKai-SB" pitchFamily="65" charset="-120"/>
              </a:rPr>
              <a:t>也不是出於行為，免得有人自誇。</a:t>
            </a:r>
            <a:r>
              <a:rPr lang="zh-TW" altLang="en-US" sz="4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4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10 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DFKai-SB" pitchFamily="65" charset="-120"/>
                <a:ea typeface="DFKai-SB" pitchFamily="65" charset="-120"/>
              </a:rPr>
              <a:t>我們原是他的工作，在基督耶穌裡造成的，為要叫我們行善，就是神所預備叫我們行的。</a:t>
            </a:r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CA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solidFill>
                  <a:schemeClr val="accent6">
                    <a:lumMod val="75000"/>
                  </a:schemeClr>
                </a:solidFill>
              </a:rPr>
              <a:t>羅馬書</a:t>
            </a:r>
            <a:r>
              <a:rPr lang="en-US" altLang="zh-TW" b="1" u="sng" dirty="0" smtClean="0">
                <a:solidFill>
                  <a:schemeClr val="accent6">
                    <a:lumMod val="75000"/>
                  </a:schemeClr>
                </a:solidFill>
              </a:rPr>
              <a:t>3:23-24</a:t>
            </a:r>
            <a:endParaRPr lang="en-CA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011616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TW" dirty="0" smtClean="0"/>
              <a:t>	</a:t>
            </a:r>
            <a:r>
              <a:rPr lang="en-US" altLang="zh-TW" sz="4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3:23 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DFKai-SB" pitchFamily="65" charset="-120"/>
                <a:ea typeface="DFKai-SB" pitchFamily="65" charset="-120"/>
              </a:rPr>
              <a:t>因為世人都犯了罪，虧缺了　神的榮耀； </a:t>
            </a:r>
            <a:r>
              <a:rPr lang="en-US" altLang="zh-TW" sz="4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24</a:t>
            </a:r>
            <a:r>
              <a:rPr lang="en-US" altLang="zh-TW" sz="4000" b="1" dirty="0" smtClean="0">
                <a:solidFill>
                  <a:schemeClr val="bg2">
                    <a:lumMod val="25000"/>
                  </a:schemeClr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DFKai-SB" pitchFamily="65" charset="-120"/>
                <a:ea typeface="DFKai-SB" pitchFamily="65" charset="-120"/>
              </a:rPr>
              <a:t>如今卻蒙　神的恩典，因基督耶穌的救贖，就白白地稱義。 </a:t>
            </a:r>
            <a:endParaRPr lang="en-CA" sz="4000" b="1" dirty="0">
              <a:solidFill>
                <a:schemeClr val="bg2">
                  <a:lumMod val="25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solidFill>
                  <a:schemeClr val="accent6">
                    <a:lumMod val="75000"/>
                  </a:schemeClr>
                </a:solidFill>
              </a:rPr>
              <a:t>羅馬書</a:t>
            </a:r>
            <a:r>
              <a:rPr lang="en-US" altLang="zh-TW" b="1" u="sng" dirty="0" smtClean="0">
                <a:solidFill>
                  <a:schemeClr val="accent6">
                    <a:lumMod val="75000"/>
                  </a:schemeClr>
                </a:solidFill>
              </a:rPr>
              <a:t>5:8</a:t>
            </a:r>
            <a:endParaRPr lang="en-CA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011616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DFKai-SB" pitchFamily="65" charset="-120"/>
                <a:ea typeface="DFKai-SB" pitchFamily="65" charset="-120"/>
              </a:rPr>
              <a:t>惟有基督在我們還作罪人的時候為我們死，　神的愛就在此向我們顯明了。</a:t>
            </a:r>
            <a:endParaRPr lang="en-CA" sz="4000" b="1" dirty="0">
              <a:solidFill>
                <a:schemeClr val="bg2">
                  <a:lumMod val="25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4581128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豐富的憐憫  </a:t>
            </a:r>
            <a:r>
              <a:rPr lang="en-US" altLang="zh-TW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大愛</a:t>
            </a:r>
            <a:endParaRPr lang="en-CA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5915000" cy="838200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chemeClr val="accent6">
                    <a:lumMod val="75000"/>
                  </a:schemeClr>
                </a:solidFill>
              </a:rPr>
              <a:t>二角度</a:t>
            </a:r>
            <a:endParaRPr lang="en-CA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zh-TW" altLang="en-US" sz="4800" b="1" dirty="0" smtClean="0">
                <a:solidFill>
                  <a:srgbClr val="C00000"/>
                </a:solidFill>
              </a:rPr>
              <a:t>豐富的憐憫</a:t>
            </a:r>
            <a:r>
              <a:rPr lang="en-US" altLang="zh-TW" sz="4800" b="1" dirty="0" smtClean="0">
                <a:solidFill>
                  <a:srgbClr val="C00000"/>
                </a:solidFill>
              </a:rPr>
              <a:t>-</a:t>
            </a:r>
            <a:r>
              <a:rPr lang="zh-TW" altLang="en-US" sz="4800" b="1" dirty="0" smtClean="0">
                <a:solidFill>
                  <a:srgbClr val="C00000"/>
                </a:solidFill>
              </a:rPr>
              <a:t>大愛</a:t>
            </a:r>
            <a:r>
              <a:rPr lang="zh-TW" altLang="en-US" sz="4800" dirty="0" smtClean="0">
                <a:solidFill>
                  <a:srgbClr val="C00000"/>
                </a:solidFill>
              </a:rPr>
              <a:t>   </a:t>
            </a:r>
            <a:endParaRPr lang="en-US" altLang="zh-TW" sz="48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dirty="0" smtClean="0"/>
              <a:t>      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>1</a:t>
            </a: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>.</a:t>
            </a: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 死在過犯</a:t>
            </a:r>
            <a:endParaRPr lang="en-US" altLang="zh-TW" sz="5400" dirty="0" smtClean="0"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  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>2</a:t>
            </a: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5400" dirty="0" smtClean="0">
                <a:latin typeface="DFKai-SB" pitchFamily="65" charset="-120"/>
                <a:ea typeface="DFKai-SB" pitchFamily="65" charset="-120"/>
              </a:rPr>
              <a:t>.</a:t>
            </a: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 接納與基督同活</a:t>
            </a:r>
            <a:endParaRPr lang="en-US" altLang="zh-TW" sz="5400" dirty="0" smtClean="0">
              <a:latin typeface="DFKai-SB" pitchFamily="65" charset="-120"/>
              <a:ea typeface="DFKai-SB" pitchFamily="65" charset="-120"/>
            </a:endParaRPr>
          </a:p>
          <a:p>
            <a:pPr>
              <a:buNone/>
            </a:pPr>
            <a:r>
              <a:rPr lang="en-US" dirty="0" smtClean="0"/>
              <a:t>		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87208" cy="35283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5400" dirty="0" smtClean="0">
                <a:solidFill>
                  <a:srgbClr val="C00000"/>
                </a:solidFill>
              </a:rPr>
              <a:t>1.</a:t>
            </a:r>
            <a:r>
              <a:rPr lang="zh-TW" altLang="en-US" sz="5400" dirty="0" smtClean="0">
                <a:solidFill>
                  <a:srgbClr val="C00000"/>
                </a:solidFill>
              </a:rPr>
              <a:t> </a:t>
            </a:r>
            <a:r>
              <a:rPr lang="zh-TW" altLang="en-US" sz="5400" b="1" dirty="0" smtClean="0">
                <a:solidFill>
                  <a:srgbClr val="C00000"/>
                </a:solidFill>
              </a:rPr>
              <a:t>豐富的憐憫 </a:t>
            </a:r>
            <a:r>
              <a:rPr lang="en-US" altLang="zh-TW" sz="5400" b="1" dirty="0" smtClean="0">
                <a:solidFill>
                  <a:srgbClr val="C00000"/>
                </a:solidFill>
              </a:rPr>
              <a:t>-</a:t>
            </a:r>
            <a:r>
              <a:rPr lang="zh-TW" altLang="en-US" sz="5400" b="1" dirty="0" smtClean="0">
                <a:solidFill>
                  <a:srgbClr val="C00000"/>
                </a:solidFill>
              </a:rPr>
              <a:t> 大愛</a:t>
            </a:r>
            <a:r>
              <a:rPr lang="en-US" altLang="zh-TW" sz="5400" dirty="0" smtClean="0">
                <a:solidFill>
                  <a:srgbClr val="C00000"/>
                </a:solidFill>
              </a:rPr>
              <a:t/>
            </a:r>
            <a:br>
              <a:rPr lang="en-US" altLang="zh-TW" sz="5400" dirty="0" smtClean="0">
                <a:solidFill>
                  <a:srgbClr val="C00000"/>
                </a:solidFill>
              </a:rPr>
            </a:br>
            <a:r>
              <a:rPr lang="zh-TW" altLang="en-US" dirty="0" smtClean="0"/>
              <a:t> </a:t>
            </a:r>
            <a:r>
              <a:rPr lang="en-US" altLang="zh-TW" sz="6000" dirty="0" smtClean="0">
                <a:latin typeface="DFKai-SB" pitchFamily="65" charset="-120"/>
                <a:ea typeface="DFKai-SB" pitchFamily="65" charset="-120"/>
              </a:rPr>
              <a:t>1</a:t>
            </a:r>
            <a:r>
              <a:rPr lang="zh-TW" altLang="en-US" sz="60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6000" dirty="0" smtClean="0">
                <a:latin typeface="DFKai-SB" pitchFamily="65" charset="-120"/>
                <a:ea typeface="DFKai-SB" pitchFamily="65" charset="-120"/>
              </a:rPr>
              <a:t>.</a:t>
            </a:r>
            <a:r>
              <a:rPr lang="zh-TW" altLang="en-US" sz="6000" dirty="0" smtClean="0">
                <a:latin typeface="DFKai-SB" pitchFamily="65" charset="-120"/>
                <a:ea typeface="DFKai-SB" pitchFamily="65" charset="-120"/>
              </a:rPr>
              <a:t> 死在過犯</a:t>
            </a:r>
            <a:endParaRPr lang="en-CA" sz="6000" dirty="0"/>
          </a:p>
        </p:txBody>
      </p:sp>
      <p:pic>
        <p:nvPicPr>
          <p:cNvPr id="43010" name="Picture 2" descr="Glass Cros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049">
            <a:off x="6370556" y="3778948"/>
            <a:ext cx="1584176" cy="178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b="1" u="sng" dirty="0" smtClean="0">
                <a:solidFill>
                  <a:schemeClr val="accent6">
                    <a:lumMod val="75000"/>
                  </a:schemeClr>
                </a:solidFill>
              </a:rPr>
              <a:t>以弗所書</a:t>
            </a:r>
            <a:r>
              <a:rPr lang="en-US" altLang="zh-TW" b="1" u="sng" dirty="0" smtClean="0">
                <a:solidFill>
                  <a:schemeClr val="accent6">
                    <a:lumMod val="75000"/>
                  </a:schemeClr>
                </a:solidFill>
              </a:rPr>
              <a:t>2:4-5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dirty="0" smtClean="0"/>
              <a:t>	</a:t>
            </a:r>
            <a:r>
              <a:rPr lang="en-US" altLang="zh-TW" sz="4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2:4 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DFKai-SB" pitchFamily="65" charset="-120"/>
                <a:ea typeface="DFKai-SB" pitchFamily="65" charset="-120"/>
              </a:rPr>
              <a:t>然而 神既有豐富的憐憫，因他愛我們的大愛， </a:t>
            </a:r>
            <a:r>
              <a:rPr lang="en-US" altLang="zh-TW" sz="4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5</a:t>
            </a:r>
            <a:r>
              <a:rPr lang="en-US" altLang="zh-TW" sz="4000" b="1" dirty="0" smtClean="0">
                <a:solidFill>
                  <a:schemeClr val="bg2">
                    <a:lumMod val="25000"/>
                  </a:schemeClr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DFKai-SB" pitchFamily="65" charset="-120"/>
                <a:ea typeface="DFKai-SB" pitchFamily="65" charset="-120"/>
              </a:rPr>
              <a:t>當我們死在過犯中的時候，便叫我們與基督一同活過來（你們得救是本乎恩）。</a:t>
            </a:r>
            <a:endParaRPr lang="en-CA" sz="4000" b="1" dirty="0">
              <a:solidFill>
                <a:schemeClr val="bg2">
                  <a:lumMod val="25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400</Words>
  <Application>Microsoft Office PowerPoint</Application>
  <PresentationFormat>On-screen Show (4:3)</PresentationFormat>
  <Paragraphs>107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Trek</vt:lpstr>
      <vt:lpstr> 題目︰在基督裏的接納 經文︰以弗所書2:4-10 </vt:lpstr>
      <vt:lpstr>以弗所書2:4-10</vt:lpstr>
      <vt:lpstr>Slide 3</vt:lpstr>
      <vt:lpstr>Slide 4</vt:lpstr>
      <vt:lpstr>羅馬書3:23-24</vt:lpstr>
      <vt:lpstr>羅馬書5:8</vt:lpstr>
      <vt:lpstr>二角度</vt:lpstr>
      <vt:lpstr>1. 豐富的憐憫 - 大愛  1 . 死在過犯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2. 接納︰與基督同活</vt:lpstr>
      <vt:lpstr>2. 接納︰與基督同活-以弗所書 </vt:lpstr>
      <vt:lpstr>Slide 23</vt:lpstr>
      <vt:lpstr>Slide 24</vt:lpstr>
      <vt:lpstr>恩典</vt:lpstr>
      <vt:lpstr>信心</vt:lpstr>
      <vt:lpstr>Slide 27</vt:lpstr>
      <vt:lpstr>Slide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題目︰在基督裏的接納 經文︰以弗所書2:4-10</dc:title>
  <dc:creator>OWNER</dc:creator>
  <cp:lastModifiedBy>user</cp:lastModifiedBy>
  <cp:revision>15</cp:revision>
  <dcterms:created xsi:type="dcterms:W3CDTF">2011-08-04T10:31:17Z</dcterms:created>
  <dcterms:modified xsi:type="dcterms:W3CDTF">2011-08-05T12:54:22Z</dcterms:modified>
</cp:coreProperties>
</file>